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74"/>
  </p:notesMasterIdLst>
  <p:sldIdLst>
    <p:sldId id="265" r:id="rId2"/>
    <p:sldId id="427" r:id="rId3"/>
    <p:sldId id="400" r:id="rId4"/>
    <p:sldId id="450" r:id="rId5"/>
    <p:sldId id="457" r:id="rId6"/>
    <p:sldId id="268" r:id="rId7"/>
    <p:sldId id="458" r:id="rId8"/>
    <p:sldId id="459" r:id="rId9"/>
    <p:sldId id="432" r:id="rId10"/>
    <p:sldId id="434" r:id="rId11"/>
    <p:sldId id="399" r:id="rId12"/>
    <p:sldId id="377" r:id="rId13"/>
    <p:sldId id="332" r:id="rId14"/>
    <p:sldId id="312" r:id="rId15"/>
    <p:sldId id="393" r:id="rId16"/>
    <p:sldId id="333" r:id="rId17"/>
    <p:sldId id="435" r:id="rId18"/>
    <p:sldId id="327" r:id="rId19"/>
    <p:sldId id="395" r:id="rId20"/>
    <p:sldId id="418" r:id="rId21"/>
    <p:sldId id="337" r:id="rId22"/>
    <p:sldId id="313" r:id="rId23"/>
    <p:sldId id="403" r:id="rId24"/>
    <p:sldId id="404" r:id="rId25"/>
    <p:sldId id="426" r:id="rId26"/>
    <p:sldId id="406" r:id="rId27"/>
    <p:sldId id="407" r:id="rId28"/>
    <p:sldId id="408" r:id="rId29"/>
    <p:sldId id="409" r:id="rId30"/>
    <p:sldId id="411" r:id="rId31"/>
    <p:sldId id="413" r:id="rId32"/>
    <p:sldId id="414" r:id="rId33"/>
    <p:sldId id="415" r:id="rId34"/>
    <p:sldId id="417" r:id="rId35"/>
    <p:sldId id="439" r:id="rId36"/>
    <p:sldId id="440" r:id="rId37"/>
    <p:sldId id="430" r:id="rId38"/>
    <p:sldId id="441" r:id="rId39"/>
    <p:sldId id="442" r:id="rId40"/>
    <p:sldId id="433" r:id="rId41"/>
    <p:sldId id="443" r:id="rId42"/>
    <p:sldId id="422" r:id="rId43"/>
    <p:sldId id="444" r:id="rId44"/>
    <p:sldId id="445" r:id="rId45"/>
    <p:sldId id="447" r:id="rId46"/>
    <p:sldId id="448" r:id="rId47"/>
    <p:sldId id="449" r:id="rId48"/>
    <p:sldId id="436" r:id="rId49"/>
    <p:sldId id="396" r:id="rId50"/>
    <p:sldId id="381" r:id="rId51"/>
    <p:sldId id="383" r:id="rId52"/>
    <p:sldId id="388" r:id="rId53"/>
    <p:sldId id="344" r:id="rId54"/>
    <p:sldId id="342" r:id="rId55"/>
    <p:sldId id="346" r:id="rId56"/>
    <p:sldId id="343" r:id="rId57"/>
    <p:sldId id="347" r:id="rId58"/>
    <p:sldId id="345" r:id="rId59"/>
    <p:sldId id="348" r:id="rId60"/>
    <p:sldId id="349" r:id="rId61"/>
    <p:sldId id="374" r:id="rId62"/>
    <p:sldId id="385" r:id="rId63"/>
    <p:sldId id="386" r:id="rId64"/>
    <p:sldId id="419" r:id="rId65"/>
    <p:sldId id="397" r:id="rId66"/>
    <p:sldId id="350" r:id="rId67"/>
    <p:sldId id="398" r:id="rId68"/>
    <p:sldId id="420" r:id="rId69"/>
    <p:sldId id="341" r:id="rId70"/>
    <p:sldId id="423" r:id="rId71"/>
    <p:sldId id="421" r:id="rId72"/>
    <p:sldId id="424"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46"/>
    <p:restoredTop sz="82438"/>
  </p:normalViewPr>
  <p:slideViewPr>
    <p:cSldViewPr snapToGrid="0" snapToObjects="1">
      <p:cViewPr varScale="1">
        <p:scale>
          <a:sx n="68" d="100"/>
          <a:sy n="68" d="100"/>
        </p:scale>
        <p:origin x="66" y="12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D9FF8E-10DD-42A2-AD1E-4459247DEB72}" type="datetimeFigureOut">
              <a:rPr lang="en-US" smtClean="0"/>
              <a:t>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5712E2-210E-442A-87B6-1116097889C7}" type="slidenum">
              <a:rPr lang="en-US" smtClean="0"/>
              <a:t>‹#›</a:t>
            </a:fld>
            <a:endParaRPr lang="en-US"/>
          </a:p>
        </p:txBody>
      </p:sp>
    </p:spTree>
    <p:extLst>
      <p:ext uri="{BB962C8B-B14F-4D97-AF65-F5344CB8AC3E}">
        <p14:creationId xmlns:p14="http://schemas.microsoft.com/office/powerpoint/2010/main" val="889043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1</a:t>
            </a:fld>
            <a:endParaRPr lang="en-US"/>
          </a:p>
        </p:txBody>
      </p:sp>
    </p:spTree>
    <p:extLst>
      <p:ext uri="{BB962C8B-B14F-4D97-AF65-F5344CB8AC3E}">
        <p14:creationId xmlns:p14="http://schemas.microsoft.com/office/powerpoint/2010/main" val="2588903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19</a:t>
            </a:fld>
            <a:endParaRPr lang="en-US"/>
          </a:p>
        </p:txBody>
      </p:sp>
    </p:spTree>
    <p:extLst>
      <p:ext uri="{BB962C8B-B14F-4D97-AF65-F5344CB8AC3E}">
        <p14:creationId xmlns:p14="http://schemas.microsoft.com/office/powerpoint/2010/main" val="342532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21</a:t>
            </a:fld>
            <a:endParaRPr lang="en-US"/>
          </a:p>
        </p:txBody>
      </p:sp>
    </p:spTree>
    <p:extLst>
      <p:ext uri="{BB962C8B-B14F-4D97-AF65-F5344CB8AC3E}">
        <p14:creationId xmlns:p14="http://schemas.microsoft.com/office/powerpoint/2010/main" val="741660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B0:</a:t>
            </a:r>
            <a:r>
              <a:rPr lang="en-US" baseline="0" dirty="0"/>
              <a:t> expected outcome at first time point</a:t>
            </a:r>
          </a:p>
          <a:p>
            <a:r>
              <a:rPr lang="en-US" baseline="0" dirty="0"/>
              <a:t>B1: pre-existing trend in the outcome of interest</a:t>
            </a:r>
          </a:p>
          <a:p>
            <a:r>
              <a:rPr lang="en-US" baseline="0" dirty="0"/>
              <a:t>B2: immediate change in the level of the outcome after the intervention (first </a:t>
            </a:r>
            <a:r>
              <a:rPr lang="en-US" baseline="0" dirty="0" err="1"/>
              <a:t>var</a:t>
            </a:r>
            <a:r>
              <a:rPr lang="en-US" baseline="0" dirty="0"/>
              <a:t> of interest)</a:t>
            </a:r>
          </a:p>
          <a:p>
            <a:r>
              <a:rPr lang="en-US" baseline="0" dirty="0"/>
              <a:t>B3: change in the trend of the outcome following intervention (second </a:t>
            </a:r>
            <a:r>
              <a:rPr lang="en-US" baseline="0" dirty="0" err="1"/>
              <a:t>var</a:t>
            </a:r>
            <a:r>
              <a:rPr lang="en-US" baseline="0" dirty="0"/>
              <a:t> of interest)</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22</a:t>
            </a:fld>
            <a:endParaRPr lang="en-US"/>
          </a:p>
        </p:txBody>
      </p:sp>
    </p:spTree>
    <p:extLst>
      <p:ext uri="{BB962C8B-B14F-4D97-AF65-F5344CB8AC3E}">
        <p14:creationId xmlns:p14="http://schemas.microsoft.com/office/powerpoint/2010/main" val="2990240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23</a:t>
            </a:fld>
            <a:endParaRPr lang="en-US"/>
          </a:p>
        </p:txBody>
      </p:sp>
    </p:spTree>
    <p:extLst>
      <p:ext uri="{BB962C8B-B14F-4D97-AF65-F5344CB8AC3E}">
        <p14:creationId xmlns:p14="http://schemas.microsoft.com/office/powerpoint/2010/main" val="2034936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25</a:t>
            </a:fld>
            <a:endParaRPr lang="en-US"/>
          </a:p>
        </p:txBody>
      </p:sp>
    </p:spTree>
    <p:extLst>
      <p:ext uri="{BB962C8B-B14F-4D97-AF65-F5344CB8AC3E}">
        <p14:creationId xmlns:p14="http://schemas.microsoft.com/office/powerpoint/2010/main" val="4137569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B0:</a:t>
            </a:r>
            <a:r>
              <a:rPr lang="en-US" baseline="0" dirty="0"/>
              <a:t> expected outcome at first time point</a:t>
            </a:r>
          </a:p>
          <a:p>
            <a:r>
              <a:rPr lang="en-US" baseline="0" dirty="0"/>
              <a:t>B1: pre-existing trend in the outcome of interest</a:t>
            </a:r>
          </a:p>
          <a:p>
            <a:r>
              <a:rPr lang="en-US" baseline="0" dirty="0"/>
              <a:t>B2: immediate change in the level of the outcome after the intervention (first </a:t>
            </a:r>
            <a:r>
              <a:rPr lang="en-US" baseline="0" dirty="0" err="1"/>
              <a:t>var</a:t>
            </a:r>
            <a:r>
              <a:rPr lang="en-US" baseline="0" dirty="0"/>
              <a:t> of interest)</a:t>
            </a:r>
          </a:p>
          <a:p>
            <a:r>
              <a:rPr lang="en-US" baseline="0" dirty="0"/>
              <a:t>B3: change in the trend of the outcome following intervention (second </a:t>
            </a:r>
            <a:r>
              <a:rPr lang="en-US" baseline="0" dirty="0" err="1"/>
              <a:t>var</a:t>
            </a:r>
            <a:r>
              <a:rPr lang="en-US" baseline="0" dirty="0"/>
              <a:t> of interest)</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27</a:t>
            </a:fld>
            <a:endParaRPr lang="en-US"/>
          </a:p>
        </p:txBody>
      </p:sp>
    </p:spTree>
    <p:extLst>
      <p:ext uri="{BB962C8B-B14F-4D97-AF65-F5344CB8AC3E}">
        <p14:creationId xmlns:p14="http://schemas.microsoft.com/office/powerpoint/2010/main" val="2843822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28</a:t>
            </a:fld>
            <a:endParaRPr lang="en-US"/>
          </a:p>
        </p:txBody>
      </p:sp>
    </p:spTree>
    <p:extLst>
      <p:ext uri="{BB962C8B-B14F-4D97-AF65-F5344CB8AC3E}">
        <p14:creationId xmlns:p14="http://schemas.microsoft.com/office/powerpoint/2010/main" val="2525652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B0:</a:t>
            </a:r>
            <a:r>
              <a:rPr lang="en-US" baseline="0" dirty="0"/>
              <a:t> expected outcome at first time point</a:t>
            </a:r>
          </a:p>
          <a:p>
            <a:r>
              <a:rPr lang="en-US" baseline="0" dirty="0"/>
              <a:t>B1: pre-existing trend in the outcome of interest</a:t>
            </a:r>
          </a:p>
          <a:p>
            <a:r>
              <a:rPr lang="en-US" baseline="0" dirty="0"/>
              <a:t>B2: immediate change in the level of the outcome after the intervention (first </a:t>
            </a:r>
            <a:r>
              <a:rPr lang="en-US" baseline="0" dirty="0" err="1"/>
              <a:t>var</a:t>
            </a:r>
            <a:r>
              <a:rPr lang="en-US" baseline="0" dirty="0"/>
              <a:t> of interest)</a:t>
            </a:r>
          </a:p>
          <a:p>
            <a:r>
              <a:rPr lang="en-US" baseline="0" dirty="0"/>
              <a:t>B3: change in the trend of the outcome following intervention (second </a:t>
            </a:r>
            <a:r>
              <a:rPr lang="en-US" baseline="0" dirty="0" err="1"/>
              <a:t>var</a:t>
            </a:r>
            <a:r>
              <a:rPr lang="en-US" baseline="0" dirty="0"/>
              <a:t> of interest)</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31</a:t>
            </a:fld>
            <a:endParaRPr lang="en-US"/>
          </a:p>
        </p:txBody>
      </p:sp>
    </p:spTree>
    <p:extLst>
      <p:ext uri="{BB962C8B-B14F-4D97-AF65-F5344CB8AC3E}">
        <p14:creationId xmlns:p14="http://schemas.microsoft.com/office/powerpoint/2010/main" val="2104704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32</a:t>
            </a:fld>
            <a:endParaRPr lang="en-US"/>
          </a:p>
        </p:txBody>
      </p:sp>
    </p:spTree>
    <p:extLst>
      <p:ext uri="{BB962C8B-B14F-4D97-AF65-F5344CB8AC3E}">
        <p14:creationId xmlns:p14="http://schemas.microsoft.com/office/powerpoint/2010/main" val="4278433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35</a:t>
            </a:fld>
            <a:endParaRPr lang="en-US"/>
          </a:p>
        </p:txBody>
      </p:sp>
    </p:spTree>
    <p:extLst>
      <p:ext uri="{BB962C8B-B14F-4D97-AF65-F5344CB8AC3E}">
        <p14:creationId xmlns:p14="http://schemas.microsoft.com/office/powerpoint/2010/main" val="674714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goals of this activity. </a:t>
            </a:r>
          </a:p>
          <a:p>
            <a:endParaRPr lang="en-US" dirty="0"/>
          </a:p>
          <a:p>
            <a:r>
              <a:rPr lang="en-US" dirty="0"/>
              <a:t>The first goal is to assessing the direct impact of COVID19 through syndromic surveillance. This involves using data on symptoms or outcome directly related to COVID-19 to flag geographic areas for potential COVID-19 circulation. This does not use information on positive COVID-19 tests, but instead uses information on symptoms, such as pneumonia or flu-like symptoms, to identify hotspots.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goal is to quantify the indirect impacts of COVID19 on utilization of essential health services, which range from assessing changes in the number of outpatient visits to the number babies delivered in a health facility to the number of children receiving their immunizations.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Despite being two distinct goals, these goals do share the fact they BOTH use routinely collected data and look for deviations from what is “expected”. And so, the data science tools that we use will be similar. </a:t>
            </a:r>
          </a:p>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3</a:t>
            </a:fld>
            <a:endParaRPr lang="en-US"/>
          </a:p>
        </p:txBody>
      </p:sp>
    </p:spTree>
    <p:extLst>
      <p:ext uri="{BB962C8B-B14F-4D97-AF65-F5344CB8AC3E}">
        <p14:creationId xmlns:p14="http://schemas.microsoft.com/office/powerpoint/2010/main" val="14133438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of January through March (Winter months) and decreases in the cold months.</a:t>
            </a:r>
          </a:p>
        </p:txBody>
      </p:sp>
      <p:sp>
        <p:nvSpPr>
          <p:cNvPr id="4" name="Slide Number Placeholder 3"/>
          <p:cNvSpPr>
            <a:spLocks noGrp="1"/>
          </p:cNvSpPr>
          <p:nvPr>
            <p:ph type="sldNum" sz="quarter" idx="5"/>
          </p:nvPr>
        </p:nvSpPr>
        <p:spPr/>
        <p:txBody>
          <a:bodyPr/>
          <a:lstStyle/>
          <a:p>
            <a:fld id="{7C5712E2-210E-442A-87B6-1116097889C7}" type="slidenum">
              <a:rPr lang="en-US" smtClean="0"/>
              <a:t>37</a:t>
            </a:fld>
            <a:endParaRPr lang="en-US"/>
          </a:p>
        </p:txBody>
      </p:sp>
    </p:spTree>
    <p:extLst>
      <p:ext uri="{BB962C8B-B14F-4D97-AF65-F5344CB8AC3E}">
        <p14:creationId xmlns:p14="http://schemas.microsoft.com/office/powerpoint/2010/main" val="1575843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Sometimes we will refer to a trend as “changing direction,” when it might go from an increasing trend to a decreasing trend. </a:t>
            </a:r>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39</a:t>
            </a:fld>
            <a:endParaRPr lang="en-US"/>
          </a:p>
        </p:txBody>
      </p:sp>
    </p:spTree>
    <p:extLst>
      <p:ext uri="{BB962C8B-B14F-4D97-AF65-F5344CB8AC3E}">
        <p14:creationId xmlns:p14="http://schemas.microsoft.com/office/powerpoint/2010/main" val="3538274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is also a strong seasonal pattern that increases in size as the level of the series increases. The sudden drop at the start of each year is caused by a government </a:t>
            </a:r>
            <a:r>
              <a:rPr lang="en-US" sz="1200" b="0" i="0" kern="1200" dirty="0" err="1">
                <a:solidFill>
                  <a:schemeClr val="tx1"/>
                </a:solidFill>
                <a:effectLst/>
                <a:latin typeface="+mn-lt"/>
                <a:ea typeface="+mn-ea"/>
                <a:cs typeface="+mn-cs"/>
              </a:rPr>
              <a:t>subsidisation</a:t>
            </a:r>
            <a:r>
              <a:rPr lang="en-US" sz="1200" b="0" i="0" kern="1200" dirty="0">
                <a:solidFill>
                  <a:schemeClr val="tx1"/>
                </a:solidFill>
                <a:effectLst/>
                <a:latin typeface="+mn-lt"/>
                <a:ea typeface="+mn-ea"/>
                <a:cs typeface="+mn-cs"/>
              </a:rPr>
              <a:t> scheme that makes it cost-effective for patients to stockpile drugs at the end of the calendar year.</a:t>
            </a:r>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40</a:t>
            </a:fld>
            <a:endParaRPr lang="en-US"/>
          </a:p>
        </p:txBody>
      </p:sp>
    </p:spTree>
    <p:extLst>
      <p:ext uri="{BB962C8B-B14F-4D97-AF65-F5344CB8AC3E}">
        <p14:creationId xmlns:p14="http://schemas.microsoft.com/office/powerpoint/2010/main" val="2657205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49</a:t>
            </a:fld>
            <a:endParaRPr lang="en-US"/>
          </a:p>
        </p:txBody>
      </p:sp>
    </p:spTree>
    <p:extLst>
      <p:ext uri="{BB962C8B-B14F-4D97-AF65-F5344CB8AC3E}">
        <p14:creationId xmlns:p14="http://schemas.microsoft.com/office/powerpoint/2010/main" val="4044220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50</a:t>
            </a:fld>
            <a:endParaRPr lang="en-US"/>
          </a:p>
        </p:txBody>
      </p:sp>
    </p:spTree>
    <p:extLst>
      <p:ext uri="{BB962C8B-B14F-4D97-AF65-F5344CB8AC3E}">
        <p14:creationId xmlns:p14="http://schemas.microsoft.com/office/powerpoint/2010/main" val="14403136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Autoregressive</a:t>
            </a:r>
            <a:r>
              <a:rPr lang="en-US" baseline="0" dirty="0"/>
              <a:t> (1)</a:t>
            </a:r>
          </a:p>
          <a:p>
            <a:r>
              <a:rPr lang="en-US" baseline="0" dirty="0"/>
              <a:t>Phi is the parameter, upsilon represents remaining error term</a:t>
            </a:r>
          </a:p>
          <a:p>
            <a:r>
              <a:rPr lang="en-US" baseline="0" dirty="0"/>
              <a:t>Regression error of each point is related to the one before it</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51</a:t>
            </a:fld>
            <a:endParaRPr lang="en-US"/>
          </a:p>
        </p:txBody>
      </p:sp>
    </p:spTree>
    <p:extLst>
      <p:ext uri="{BB962C8B-B14F-4D97-AF65-F5344CB8AC3E}">
        <p14:creationId xmlns:p14="http://schemas.microsoft.com/office/powerpoint/2010/main" val="1285049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a:t>
            </a:r>
            <a:r>
              <a:rPr lang="en-US" baseline="0" dirty="0"/>
              <a:t> Average (1)</a:t>
            </a:r>
          </a:p>
          <a:p>
            <a:r>
              <a:rPr lang="en-US" baseline="0" dirty="0"/>
              <a:t>upsilon represents error term and previous error term, theta is relationship</a:t>
            </a:r>
          </a:p>
          <a:p>
            <a:r>
              <a:rPr lang="en-US" baseline="0" dirty="0"/>
              <a:t>Size of the random shock is related to the one before it</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52</a:t>
            </a:fld>
            <a:endParaRPr lang="en-US"/>
          </a:p>
        </p:txBody>
      </p:sp>
    </p:spTree>
    <p:extLst>
      <p:ext uri="{BB962C8B-B14F-4D97-AF65-F5344CB8AC3E}">
        <p14:creationId xmlns:p14="http://schemas.microsoft.com/office/powerpoint/2010/main" val="19324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53</a:t>
            </a:fld>
            <a:endParaRPr lang="en-US"/>
          </a:p>
        </p:txBody>
      </p:sp>
    </p:spTree>
    <p:extLst>
      <p:ext uri="{BB962C8B-B14F-4D97-AF65-F5344CB8AC3E}">
        <p14:creationId xmlns:p14="http://schemas.microsoft.com/office/powerpoint/2010/main" val="1200605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54</a:t>
            </a:fld>
            <a:endParaRPr lang="en-US"/>
          </a:p>
        </p:txBody>
      </p:sp>
    </p:spTree>
    <p:extLst>
      <p:ext uri="{BB962C8B-B14F-4D97-AF65-F5344CB8AC3E}">
        <p14:creationId xmlns:p14="http://schemas.microsoft.com/office/powerpoint/2010/main" val="2921008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55</a:t>
            </a:fld>
            <a:endParaRPr lang="en-US"/>
          </a:p>
        </p:txBody>
      </p:sp>
    </p:spTree>
    <p:extLst>
      <p:ext uri="{BB962C8B-B14F-4D97-AF65-F5344CB8AC3E}">
        <p14:creationId xmlns:p14="http://schemas.microsoft.com/office/powerpoint/2010/main" val="1394798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12</a:t>
            </a:fld>
            <a:endParaRPr lang="en-US"/>
          </a:p>
        </p:txBody>
      </p:sp>
    </p:spTree>
    <p:extLst>
      <p:ext uri="{BB962C8B-B14F-4D97-AF65-F5344CB8AC3E}">
        <p14:creationId xmlns:p14="http://schemas.microsoft.com/office/powerpoint/2010/main" val="1385562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56</a:t>
            </a:fld>
            <a:endParaRPr lang="en-US"/>
          </a:p>
        </p:txBody>
      </p:sp>
    </p:spTree>
    <p:extLst>
      <p:ext uri="{BB962C8B-B14F-4D97-AF65-F5344CB8AC3E}">
        <p14:creationId xmlns:p14="http://schemas.microsoft.com/office/powerpoint/2010/main" val="1339086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57</a:t>
            </a:fld>
            <a:endParaRPr lang="en-US"/>
          </a:p>
        </p:txBody>
      </p:sp>
    </p:spTree>
    <p:extLst>
      <p:ext uri="{BB962C8B-B14F-4D97-AF65-F5344CB8AC3E}">
        <p14:creationId xmlns:p14="http://schemas.microsoft.com/office/powerpoint/2010/main" val="3270402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ACF: correlation of a variable with itself over time</a:t>
            </a:r>
          </a:p>
          <a:p>
            <a:r>
              <a:rPr lang="en-US" dirty="0"/>
              <a:t>PACF: correlation</a:t>
            </a:r>
            <a:r>
              <a:rPr lang="en-US" baseline="0" dirty="0"/>
              <a:t> of a variable with itself after removing linear </a:t>
            </a:r>
            <a:r>
              <a:rPr lang="en-US" baseline="0" dirty="0" err="1"/>
              <a:t>dependance</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58</a:t>
            </a:fld>
            <a:endParaRPr lang="en-US"/>
          </a:p>
        </p:txBody>
      </p:sp>
    </p:spTree>
    <p:extLst>
      <p:ext uri="{BB962C8B-B14F-4D97-AF65-F5344CB8AC3E}">
        <p14:creationId xmlns:p14="http://schemas.microsoft.com/office/powerpoint/2010/main" val="2899831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59</a:t>
            </a:fld>
            <a:endParaRPr lang="en-US"/>
          </a:p>
        </p:txBody>
      </p:sp>
    </p:spTree>
    <p:extLst>
      <p:ext uri="{BB962C8B-B14F-4D97-AF65-F5344CB8AC3E}">
        <p14:creationId xmlns:p14="http://schemas.microsoft.com/office/powerpoint/2010/main" val="21110533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60</a:t>
            </a:fld>
            <a:endParaRPr lang="en-US"/>
          </a:p>
        </p:txBody>
      </p:sp>
    </p:spTree>
    <p:extLst>
      <p:ext uri="{BB962C8B-B14F-4D97-AF65-F5344CB8AC3E}">
        <p14:creationId xmlns:p14="http://schemas.microsoft.com/office/powerpoint/2010/main" val="41137010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61</a:t>
            </a:fld>
            <a:endParaRPr lang="en-US"/>
          </a:p>
        </p:txBody>
      </p:sp>
    </p:spTree>
    <p:extLst>
      <p:ext uri="{BB962C8B-B14F-4D97-AF65-F5344CB8AC3E}">
        <p14:creationId xmlns:p14="http://schemas.microsoft.com/office/powerpoint/2010/main" val="12698616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Autoregressive</a:t>
            </a:r>
            <a:r>
              <a:rPr lang="en-US" baseline="0" dirty="0"/>
              <a:t> (1)</a:t>
            </a:r>
          </a:p>
          <a:p>
            <a:r>
              <a:rPr lang="en-US" baseline="0" dirty="0"/>
              <a:t>Phi is the parameter, upsilon represents remaining error term</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62</a:t>
            </a:fld>
            <a:endParaRPr lang="en-US"/>
          </a:p>
        </p:txBody>
      </p:sp>
    </p:spTree>
    <p:extLst>
      <p:ext uri="{BB962C8B-B14F-4D97-AF65-F5344CB8AC3E}">
        <p14:creationId xmlns:p14="http://schemas.microsoft.com/office/powerpoint/2010/main" val="29087254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Exponential decay on ACF,</a:t>
            </a:r>
            <a:r>
              <a:rPr lang="en-US" baseline="0" dirty="0"/>
              <a:t> spike at 1 on PACF</a:t>
            </a:r>
          </a:p>
          <a:p>
            <a:r>
              <a:rPr lang="en-US" baseline="0" dirty="0"/>
              <a:t>Conclude AR(1) process for modeling</a:t>
            </a: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63</a:t>
            </a:fld>
            <a:endParaRPr lang="en-US"/>
          </a:p>
        </p:txBody>
      </p:sp>
    </p:spTree>
    <p:extLst>
      <p:ext uri="{BB962C8B-B14F-4D97-AF65-F5344CB8AC3E}">
        <p14:creationId xmlns:p14="http://schemas.microsoft.com/office/powerpoint/2010/main" val="2066460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64</a:t>
            </a:fld>
            <a:endParaRPr lang="en-US"/>
          </a:p>
        </p:txBody>
      </p:sp>
    </p:spTree>
    <p:extLst>
      <p:ext uri="{BB962C8B-B14F-4D97-AF65-F5344CB8AC3E}">
        <p14:creationId xmlns:p14="http://schemas.microsoft.com/office/powerpoint/2010/main" val="2623697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65</a:t>
            </a:fld>
            <a:endParaRPr lang="en-US"/>
          </a:p>
        </p:txBody>
      </p:sp>
    </p:spTree>
    <p:extLst>
      <p:ext uri="{BB962C8B-B14F-4D97-AF65-F5344CB8AC3E}">
        <p14:creationId xmlns:p14="http://schemas.microsoft.com/office/powerpoint/2010/main" val="3988149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Doing</a:t>
            </a:r>
            <a:r>
              <a:rPr lang="en-US" baseline="0" dirty="0"/>
              <a:t> the basic setup for population-level data. Can also use individual data with a similar set of variables (1 line for each observation at each time period)</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While you can do this in R, it’s easier in Excel</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50A864B-9E3A-DD4B-932A-EE7A3094AEB1}" type="slidenum">
              <a:rPr lang="en-US" smtClean="0"/>
              <a:t>13</a:t>
            </a:fld>
            <a:endParaRPr lang="en-US"/>
          </a:p>
        </p:txBody>
      </p:sp>
    </p:spTree>
    <p:extLst>
      <p:ext uri="{BB962C8B-B14F-4D97-AF65-F5344CB8AC3E}">
        <p14:creationId xmlns:p14="http://schemas.microsoft.com/office/powerpoint/2010/main" val="23016631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8 on the right—consistent with the DWT</a:t>
            </a:r>
          </a:p>
        </p:txBody>
      </p:sp>
      <p:sp>
        <p:nvSpPr>
          <p:cNvPr id="4" name="Slide Number Placeholder 3"/>
          <p:cNvSpPr>
            <a:spLocks noGrp="1"/>
          </p:cNvSpPr>
          <p:nvPr>
            <p:ph type="sldNum" sz="quarter" idx="10"/>
          </p:nvPr>
        </p:nvSpPr>
        <p:spPr/>
        <p:txBody>
          <a:bodyPr/>
          <a:lstStyle/>
          <a:p>
            <a:fld id="{350A864B-9E3A-DD4B-932A-EE7A3094AEB1}" type="slidenum">
              <a:rPr lang="en-US" smtClean="0"/>
              <a:t>66</a:t>
            </a:fld>
            <a:endParaRPr lang="en-US"/>
          </a:p>
        </p:txBody>
      </p:sp>
    </p:spTree>
    <p:extLst>
      <p:ext uri="{BB962C8B-B14F-4D97-AF65-F5344CB8AC3E}">
        <p14:creationId xmlns:p14="http://schemas.microsoft.com/office/powerpoint/2010/main" val="113200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Average monthly water flow over the year in cubic </a:t>
            </a:r>
            <a:r>
              <a:rPr lang="en-US" baseline="0" dirty="0" err="1"/>
              <a:t>metres</a:t>
            </a:r>
            <a:r>
              <a:rPr lang="en-US" baseline="0" dirty="0"/>
              <a:t> per second</a:t>
            </a:r>
          </a:p>
        </p:txBody>
      </p:sp>
      <p:sp>
        <p:nvSpPr>
          <p:cNvPr id="4" name="Slide Number Placeholder 3"/>
          <p:cNvSpPr>
            <a:spLocks noGrp="1"/>
          </p:cNvSpPr>
          <p:nvPr>
            <p:ph type="sldNum" sz="quarter" idx="10"/>
          </p:nvPr>
        </p:nvSpPr>
        <p:spPr/>
        <p:txBody>
          <a:bodyPr/>
          <a:lstStyle/>
          <a:p>
            <a:fld id="{350A864B-9E3A-DD4B-932A-EE7A3094AEB1}" type="slidenum">
              <a:rPr lang="en-US" smtClean="0"/>
              <a:t>14</a:t>
            </a:fld>
            <a:endParaRPr lang="en-US"/>
          </a:p>
        </p:txBody>
      </p:sp>
    </p:spTree>
    <p:extLst>
      <p:ext uri="{BB962C8B-B14F-4D97-AF65-F5344CB8AC3E}">
        <p14:creationId xmlns:p14="http://schemas.microsoft.com/office/powerpoint/2010/main" val="60114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15</a:t>
            </a:fld>
            <a:endParaRPr lang="en-US"/>
          </a:p>
        </p:txBody>
      </p:sp>
    </p:spTree>
    <p:extLst>
      <p:ext uri="{BB962C8B-B14F-4D97-AF65-F5344CB8AC3E}">
        <p14:creationId xmlns:p14="http://schemas.microsoft.com/office/powerpoint/2010/main" val="3347466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0A864B-9E3A-DD4B-932A-EE7A3094AEB1}" type="slidenum">
              <a:rPr lang="en-US" smtClean="0"/>
              <a:t>16</a:t>
            </a:fld>
            <a:endParaRPr lang="en-US"/>
          </a:p>
        </p:txBody>
      </p:sp>
    </p:spTree>
    <p:extLst>
      <p:ext uri="{BB962C8B-B14F-4D97-AF65-F5344CB8AC3E}">
        <p14:creationId xmlns:p14="http://schemas.microsoft.com/office/powerpoint/2010/main" val="2073041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5712E2-210E-442A-87B6-1116097889C7}" type="slidenum">
              <a:rPr lang="en-US" smtClean="0"/>
              <a:t>17</a:t>
            </a:fld>
            <a:endParaRPr lang="en-US"/>
          </a:p>
        </p:txBody>
      </p:sp>
    </p:spTree>
    <p:extLst>
      <p:ext uri="{BB962C8B-B14F-4D97-AF65-F5344CB8AC3E}">
        <p14:creationId xmlns:p14="http://schemas.microsoft.com/office/powerpoint/2010/main" val="1578188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Measured water flow in 10^8</a:t>
            </a:r>
            <a:r>
              <a:rPr lang="en-US" baseline="0" dirty="0"/>
              <a:t> cubic </a:t>
            </a:r>
            <a:r>
              <a:rPr lang="en-US" baseline="0" dirty="0" err="1"/>
              <a:t>metres</a:t>
            </a:r>
            <a:endParaRPr lang="en-US" baseline="0" dirty="0"/>
          </a:p>
          <a:p>
            <a:endParaRPr lang="en-US" baseline="0" dirty="0"/>
          </a:p>
          <a:p>
            <a:r>
              <a:rPr lang="en-US" baseline="0" dirty="0"/>
              <a:t>Point near 1913 was a recognized drought year</a:t>
            </a:r>
          </a:p>
        </p:txBody>
      </p:sp>
      <p:sp>
        <p:nvSpPr>
          <p:cNvPr id="4" name="Slide Number Placeholder 3"/>
          <p:cNvSpPr>
            <a:spLocks noGrp="1"/>
          </p:cNvSpPr>
          <p:nvPr>
            <p:ph type="sldNum" sz="quarter" idx="10"/>
          </p:nvPr>
        </p:nvSpPr>
        <p:spPr/>
        <p:txBody>
          <a:bodyPr/>
          <a:lstStyle/>
          <a:p>
            <a:fld id="{350A864B-9E3A-DD4B-932A-EE7A3094AEB1}" type="slidenum">
              <a:rPr lang="en-US" smtClean="0"/>
              <a:t>18</a:t>
            </a:fld>
            <a:endParaRPr lang="en-US"/>
          </a:p>
        </p:txBody>
      </p:sp>
    </p:spTree>
    <p:extLst>
      <p:ext uri="{BB962C8B-B14F-4D97-AF65-F5344CB8AC3E}">
        <p14:creationId xmlns:p14="http://schemas.microsoft.com/office/powerpoint/2010/main" val="1970437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F75F9-B840-D14E-954C-B52AA6150FF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0B79DF-EEEF-9A45-A67A-28764B4FF436}"/>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48809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A202-D54C-804D-BC61-773957038F3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F8718D-443A-2549-B8D4-E6EE5695B389}"/>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2D2B03-0336-6C47-A395-421826B9809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06703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33B2F-404E-2B42-9799-837D881DBB11}"/>
              </a:ext>
            </a:extLst>
          </p:cNvPr>
          <p:cNvSpPr>
            <a:spLocks noGrp="1"/>
          </p:cNvSpPr>
          <p:nvPr>
            <p:ph type="title"/>
          </p:nvPr>
        </p:nvSpPr>
        <p:spPr>
          <a:xfrm>
            <a:off x="838200" y="365125"/>
            <a:ext cx="10515600" cy="1000967"/>
          </a:xfrm>
          <a:prstGeom prst="rect">
            <a:avLst/>
          </a:prstGeom>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92D1C27-05B1-0A4C-ACE5-EF2061BD5289}"/>
              </a:ext>
            </a:extLst>
          </p:cNvPr>
          <p:cNvSpPr>
            <a:spLocks noGrp="1"/>
          </p:cNvSpPr>
          <p:nvPr>
            <p:ph type="body" orient="vert" idx="1"/>
          </p:nvPr>
        </p:nvSpPr>
        <p:spPr>
          <a:xfrm>
            <a:off x="838200" y="1575413"/>
            <a:ext cx="10515600" cy="4340646"/>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1602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69710D-115D-0345-8A20-C32D3E513506}"/>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FFB668-4C3D-7B49-9CC6-EDCC023D499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95977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d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a:xfrm>
            <a:off x="609600" y="1600200"/>
            <a:ext cx="10972800" cy="2607280"/>
          </a:xfrm>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p:cNvSpPr>
            <a:spLocks noGrp="1"/>
          </p:cNvSpPr>
          <p:nvPr>
            <p:ph type="dt" sz="half" idx="10"/>
          </p:nvPr>
        </p:nvSpPr>
        <p:spPr/>
        <p:txBody>
          <a:bodyPr/>
          <a:lstStyle/>
          <a:p>
            <a:fld id="{72565626-7298-1C42-9738-DC55125B5935}" type="datetime1">
              <a:rPr lang="en-CA" smtClean="0"/>
              <a:t>2024-12-04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lgn="r">
              <a:defRPr/>
            </a:lvl1pPr>
          </a:lstStyle>
          <a:p>
            <a:fld id="{70D2F3A3-57F5-0745-9D28-FFD3ED71DF3C}" type="slidenum">
              <a:rPr lang="en-US" smtClean="0"/>
              <a:pPr/>
              <a:t>‹#›</a:t>
            </a:fld>
            <a:endParaRPr lang="en-US"/>
          </a:p>
        </p:txBody>
      </p:sp>
      <p:sp>
        <p:nvSpPr>
          <p:cNvPr id="11" name="Content Placeholder 10"/>
          <p:cNvSpPr>
            <a:spLocks noGrp="1"/>
          </p:cNvSpPr>
          <p:nvPr>
            <p:ph sz="quarter" idx="13"/>
          </p:nvPr>
        </p:nvSpPr>
        <p:spPr>
          <a:xfrm>
            <a:off x="2406650" y="4360864"/>
            <a:ext cx="7387947" cy="2071687"/>
          </a:xfrm>
          <a:solidFill>
            <a:srgbClr val="E5E9EA"/>
          </a:solidFill>
          <a:ln>
            <a:solidFill>
              <a:srgbClr val="4B5A60"/>
            </a:solidFill>
          </a:ln>
          <a:effectLst>
            <a:outerShdw blurRad="50800" dist="38100" dir="2700000" algn="tl" rotWithShape="0">
              <a:prstClr val="black">
                <a:alpha val="40000"/>
              </a:prstClr>
            </a:outerShdw>
          </a:effectLst>
        </p:spPr>
        <p:txBody>
          <a:bodyPr>
            <a:normAutofit/>
          </a:bodyPr>
          <a:lstStyle>
            <a:lvl1pPr marL="0" indent="0">
              <a:buNone/>
              <a:defRPr sz="2000">
                <a:latin typeface="Courier"/>
                <a:cs typeface="Courier"/>
              </a:defRPr>
            </a:lvl1pPr>
            <a:lvl2pPr>
              <a:defRPr sz="1800">
                <a:latin typeface="Courier"/>
                <a:cs typeface="Courier"/>
              </a:defRPr>
            </a:lvl2pPr>
            <a:lvl3pPr>
              <a:defRPr sz="1600">
                <a:latin typeface="Courier"/>
                <a:cs typeface="Courier"/>
              </a:defRPr>
            </a:lvl3pPr>
            <a:lvl4pPr>
              <a:defRPr sz="1400">
                <a:latin typeface="Courier"/>
                <a:cs typeface="Courier"/>
              </a:defRPr>
            </a:lvl4pPr>
            <a:lvl5pPr>
              <a:defRPr sz="1200">
                <a:latin typeface="Courier"/>
                <a:cs typeface="Courier"/>
              </a:defRPr>
            </a:lvl5pPr>
          </a:lstStyle>
          <a:p>
            <a:pPr lvl="0"/>
            <a:r>
              <a:rPr lang="en-CA" dirty="0"/>
              <a:t>Click to edit Master text styles</a:t>
            </a:r>
          </a:p>
        </p:txBody>
      </p:sp>
    </p:spTree>
    <p:extLst>
      <p:ext uri="{BB962C8B-B14F-4D97-AF65-F5344CB8AC3E}">
        <p14:creationId xmlns:p14="http://schemas.microsoft.com/office/powerpoint/2010/main" val="27821486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de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4" name="Date Placeholder 3"/>
          <p:cNvSpPr>
            <a:spLocks noGrp="1"/>
          </p:cNvSpPr>
          <p:nvPr>
            <p:ph type="dt" sz="half" idx="10"/>
          </p:nvPr>
        </p:nvSpPr>
        <p:spPr/>
        <p:txBody>
          <a:bodyPr/>
          <a:lstStyle/>
          <a:p>
            <a:fld id="{72565626-7298-1C42-9738-DC55125B5935}" type="datetime1">
              <a:rPr lang="en-CA" smtClean="0"/>
              <a:t>2024-12-04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lgn="r">
              <a:defRPr/>
            </a:lvl1pPr>
          </a:lstStyle>
          <a:p>
            <a:fld id="{70D2F3A3-57F5-0745-9D28-FFD3ED71DF3C}" type="slidenum">
              <a:rPr lang="en-US" smtClean="0"/>
              <a:pPr/>
              <a:t>‹#›</a:t>
            </a:fld>
            <a:endParaRPr lang="en-US"/>
          </a:p>
        </p:txBody>
      </p:sp>
      <p:sp>
        <p:nvSpPr>
          <p:cNvPr id="11" name="Content Placeholder 10"/>
          <p:cNvSpPr>
            <a:spLocks noGrp="1"/>
          </p:cNvSpPr>
          <p:nvPr>
            <p:ph sz="quarter" idx="13"/>
          </p:nvPr>
        </p:nvSpPr>
        <p:spPr>
          <a:xfrm>
            <a:off x="1181721" y="1627267"/>
            <a:ext cx="9859425" cy="4805284"/>
          </a:xfrm>
          <a:solidFill>
            <a:schemeClr val="accent3">
              <a:lumMod val="40000"/>
              <a:lumOff val="60000"/>
            </a:schemeClr>
          </a:solidFill>
          <a:ln>
            <a:solidFill>
              <a:srgbClr val="4B5A60"/>
            </a:solidFill>
          </a:ln>
          <a:effectLst>
            <a:outerShdw blurRad="50800" dist="38100" dir="2700000" algn="tl" rotWithShape="0">
              <a:prstClr val="black">
                <a:alpha val="40000"/>
              </a:prstClr>
            </a:outerShdw>
          </a:effectLst>
        </p:spPr>
        <p:txBody>
          <a:bodyPr>
            <a:normAutofit/>
          </a:bodyPr>
          <a:lstStyle>
            <a:lvl1pPr marL="0" indent="0">
              <a:buNone/>
              <a:defRPr sz="2000">
                <a:latin typeface="Courier"/>
                <a:cs typeface="Courier"/>
              </a:defRPr>
            </a:lvl1pPr>
            <a:lvl2pPr>
              <a:defRPr sz="1800">
                <a:latin typeface="Courier"/>
                <a:cs typeface="Courier"/>
              </a:defRPr>
            </a:lvl2pPr>
            <a:lvl3pPr>
              <a:defRPr sz="1600">
                <a:latin typeface="Courier"/>
                <a:cs typeface="Courier"/>
              </a:defRPr>
            </a:lvl3pPr>
            <a:lvl4pPr>
              <a:defRPr sz="1400">
                <a:latin typeface="Courier"/>
                <a:cs typeface="Courier"/>
              </a:defRPr>
            </a:lvl4pPr>
            <a:lvl5pPr>
              <a:defRPr sz="1200">
                <a:latin typeface="Courier"/>
                <a:cs typeface="Courier"/>
              </a:defRPr>
            </a:lvl5pPr>
          </a:lstStyle>
          <a:p>
            <a:pPr lvl="0"/>
            <a:r>
              <a:rPr lang="en-CA" dirty="0"/>
              <a:t>Click to edit Master text styles</a:t>
            </a:r>
          </a:p>
        </p:txBody>
      </p:sp>
    </p:spTree>
    <p:extLst>
      <p:ext uri="{BB962C8B-B14F-4D97-AF65-F5344CB8AC3E}">
        <p14:creationId xmlns:p14="http://schemas.microsoft.com/office/powerpoint/2010/main" val="3710111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23000"/>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564395"/>
            <a:ext cx="10515600" cy="434064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633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5FD46-C601-434F-9869-4B21DEA1DC42}"/>
              </a:ext>
            </a:extLst>
          </p:cNvPr>
          <p:cNvSpPr>
            <a:spLocks noGrp="1"/>
          </p:cNvSpPr>
          <p:nvPr>
            <p:ph type="title"/>
          </p:nvPr>
        </p:nvSpPr>
        <p:spPr>
          <a:xfrm>
            <a:off x="838200" y="365126"/>
            <a:ext cx="10515600" cy="1045034"/>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AD072E3E-D751-C942-A606-6A7386E5C7C2}"/>
              </a:ext>
            </a:extLst>
          </p:cNvPr>
          <p:cNvSpPr>
            <a:spLocks noGrp="1"/>
          </p:cNvSpPr>
          <p:nvPr>
            <p:ph idx="1"/>
          </p:nvPr>
        </p:nvSpPr>
        <p:spPr>
          <a:xfrm>
            <a:off x="838200" y="1616304"/>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303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1426-AF7A-1A42-8000-9AD7575A19A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15DE89-6361-9E43-B625-D8A05D16AEF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3448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117D2-22FA-EC4E-BF9D-9140483BF2CF}"/>
              </a:ext>
            </a:extLst>
          </p:cNvPr>
          <p:cNvSpPr>
            <a:spLocks noGrp="1"/>
          </p:cNvSpPr>
          <p:nvPr>
            <p:ph type="title"/>
          </p:nvPr>
        </p:nvSpPr>
        <p:spPr>
          <a:xfrm>
            <a:off x="838200" y="365125"/>
            <a:ext cx="10515600" cy="978933"/>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D25C953-4516-7944-B2E8-3781DCC78B44}"/>
              </a:ext>
            </a:extLst>
          </p:cNvPr>
          <p:cNvSpPr>
            <a:spLocks noGrp="1"/>
          </p:cNvSpPr>
          <p:nvPr>
            <p:ph sz="half" idx="1"/>
          </p:nvPr>
        </p:nvSpPr>
        <p:spPr>
          <a:xfrm>
            <a:off x="838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33320F5-6F8C-4740-9151-BA03BC3F25F7}"/>
              </a:ext>
            </a:extLst>
          </p:cNvPr>
          <p:cNvSpPr>
            <a:spLocks noGrp="1"/>
          </p:cNvSpPr>
          <p:nvPr>
            <p:ph sz="half" idx="2"/>
          </p:nvPr>
        </p:nvSpPr>
        <p:spPr>
          <a:xfrm>
            <a:off x="6172200" y="1561221"/>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8946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80F19-B8E2-A942-B66D-3F1DF3018546}"/>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99F472A-52D2-714D-B273-66D0E9398C8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02130E-CC8A-4143-9F4F-4522A50204F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4FE7DE-26F2-884D-81EB-63502AE8A75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80D6A3-4C56-DB40-B53F-555126C4AE10}"/>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021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58B0-B98F-694D-BEA3-BB0C2D078CCA}"/>
              </a:ext>
            </a:extLst>
          </p:cNvPr>
          <p:cNvSpPr>
            <a:spLocks noGrp="1"/>
          </p:cNvSpPr>
          <p:nvPr>
            <p:ph type="title"/>
          </p:nvPr>
        </p:nvSpPr>
        <p:spPr>
          <a:xfrm>
            <a:off x="838200" y="365125"/>
            <a:ext cx="10515600" cy="901815"/>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1816054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882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6A4E-686F-7D4D-AAD6-727888B12FC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C09479D8-5789-6C4F-9DB7-A1909A9A16F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0BC27-390A-5C44-939B-50CC6F46DD3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790644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0F4BE8D-28FC-2245-ACDB-749F051AB644}"/>
              </a:ext>
            </a:extLst>
          </p:cNvPr>
          <p:cNvSpPr/>
          <p:nvPr userDrawn="1"/>
        </p:nvSpPr>
        <p:spPr>
          <a:xfrm flipV="1">
            <a:off x="0" y="5994400"/>
            <a:ext cx="12192000" cy="863600"/>
          </a:xfrm>
          <a:prstGeom prst="rect">
            <a:avLst/>
          </a:prstGeom>
          <a:solidFill>
            <a:srgbClr val="D3D3C9">
              <a:alpha val="50000"/>
            </a:srgb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b="0" i="0" dirty="0">
              <a:latin typeface="Georgia" panose="02040502050405020303" pitchFamily="18" charset="0"/>
            </a:endParaRPr>
          </a:p>
        </p:txBody>
      </p:sp>
      <p:sp>
        <p:nvSpPr>
          <p:cNvPr id="9" name="Title Placeholder 1">
            <a:extLst>
              <a:ext uri="{FF2B5EF4-FFF2-40B4-BE49-F238E27FC236}">
                <a16:creationId xmlns:a16="http://schemas.microsoft.com/office/drawing/2014/main" id="{B65FB2A3-816F-2648-953A-E63FBE092F87}"/>
              </a:ext>
            </a:extLst>
          </p:cNvPr>
          <p:cNvSpPr>
            <a:spLocks noGrp="1"/>
          </p:cNvSpPr>
          <p:nvPr>
            <p:ph type="title"/>
          </p:nvPr>
        </p:nvSpPr>
        <p:spPr bwMode="auto">
          <a:xfrm>
            <a:off x="914400" y="274638"/>
            <a:ext cx="7391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dirty="0"/>
              <a:t>Click to edit Master title style</a:t>
            </a:r>
          </a:p>
        </p:txBody>
      </p:sp>
      <p:sp>
        <p:nvSpPr>
          <p:cNvPr id="10" name="Text Placeholder 2">
            <a:extLst>
              <a:ext uri="{FF2B5EF4-FFF2-40B4-BE49-F238E27FC236}">
                <a16:creationId xmlns:a16="http://schemas.microsoft.com/office/drawing/2014/main" id="{2DD945DD-2AFA-C84E-993C-E98FB9F9BF6A}"/>
              </a:ext>
            </a:extLst>
          </p:cNvPr>
          <p:cNvSpPr>
            <a:spLocks noGrp="1"/>
          </p:cNvSpPr>
          <p:nvPr>
            <p:ph type="body" idx="1"/>
          </p:nvPr>
        </p:nvSpPr>
        <p:spPr bwMode="auto">
          <a:xfrm>
            <a:off x="914400" y="1600200"/>
            <a:ext cx="73914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1" name="Text Placeholder 7">
            <a:extLst>
              <a:ext uri="{FF2B5EF4-FFF2-40B4-BE49-F238E27FC236}">
                <a16:creationId xmlns:a16="http://schemas.microsoft.com/office/drawing/2014/main" id="{70659BC3-21DC-994A-9D18-4EABBDA5EBC4}"/>
              </a:ext>
            </a:extLst>
          </p:cNvPr>
          <p:cNvSpPr txBox="1">
            <a:spLocks/>
          </p:cNvSpPr>
          <p:nvPr userDrawn="1"/>
        </p:nvSpPr>
        <p:spPr>
          <a:xfrm>
            <a:off x="11332834" y="6275388"/>
            <a:ext cx="641350" cy="341312"/>
          </a:xfrm>
          <a:prstGeom prst="rect">
            <a:avLst/>
          </a:prstGeom>
        </p:spPr>
        <p:txBody>
          <a:bodyPr/>
          <a:lstStyle>
            <a:lvl1pPr marL="182563"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spcBef>
                <a:spcPct val="20000"/>
              </a:spcBef>
              <a:buClr>
                <a:schemeClr val="accent2"/>
              </a:buClr>
              <a:buSzPct val="80000"/>
              <a:defRPr/>
            </a:pPr>
            <a:fld id="{17305D22-8E7E-6B41-BEC9-565AD26A9684}" type="slidenum">
              <a:rPr lang="en-US" altLang="en-US" sz="1100" b="0" i="0" smtClean="0">
                <a:solidFill>
                  <a:srgbClr val="7F7F7F"/>
                </a:solidFill>
                <a:latin typeface="Georgia" panose="02040502050405020303" pitchFamily="18" charset="0"/>
                <a:cs typeface="Arial" panose="020B0604020202020204" pitchFamily="34" charset="0"/>
              </a:rPr>
              <a:pPr eaLnBrk="1" hangingPunct="1">
                <a:spcBef>
                  <a:spcPct val="20000"/>
                </a:spcBef>
                <a:buClr>
                  <a:schemeClr val="accent2"/>
                </a:buClr>
                <a:buSzPct val="80000"/>
                <a:defRPr/>
              </a:pPr>
              <a:t>‹#›</a:t>
            </a:fld>
            <a:endParaRPr lang="en-US" altLang="en-US" sz="1100" b="0" i="0" dirty="0">
              <a:solidFill>
                <a:srgbClr val="7F7F7F"/>
              </a:solidFill>
              <a:latin typeface="Georgia" panose="02040502050405020303" pitchFamily="18" charset="0"/>
              <a:cs typeface="Arial" panose="020B0604020202020204" pitchFamily="34" charset="0"/>
            </a:endParaRPr>
          </a:p>
        </p:txBody>
      </p:sp>
      <p:pic>
        <p:nvPicPr>
          <p:cNvPr id="12" name="Picture 11"/>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8305801" y="6228776"/>
            <a:ext cx="3027034" cy="558056"/>
          </a:xfrm>
          <a:prstGeom prst="rect">
            <a:avLst/>
          </a:prstGeom>
        </p:spPr>
      </p:pic>
    </p:spTree>
    <p:extLst>
      <p:ext uri="{BB962C8B-B14F-4D97-AF65-F5344CB8AC3E}">
        <p14:creationId xmlns:p14="http://schemas.microsoft.com/office/powerpoint/2010/main" val="10576043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txStyles>
    <p:title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hyperlink" Target="https://otexts.com/fpp2/" TargetMode="Externa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hyperlink" Target="https://otexts.com/fpp2/"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hyperlink" Target="https://otexts.com/fpp2/" TargetMode="External"/><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0.png"/><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20.png"/></Relationships>
</file>

<file path=ppt/slides/_rels/slide4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29.emf"/><Relationship Id="rId4" Type="http://schemas.openxmlformats.org/officeDocument/2006/relationships/oleObject" Target="../embeddings/oleObject3.bin"/></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D1AA06-F52F-4A71-AEE2-DF143A3E37FF}"/>
              </a:ext>
            </a:extLst>
          </p:cNvPr>
          <p:cNvSpPr>
            <a:spLocks noGrp="1"/>
          </p:cNvSpPr>
          <p:nvPr>
            <p:ph type="ctrTitle"/>
          </p:nvPr>
        </p:nvSpPr>
        <p:spPr/>
        <p:txBody>
          <a:bodyPr/>
          <a:lstStyle/>
          <a:p>
            <a:r>
              <a:rPr lang="en-US" sz="4800" b="1" dirty="0"/>
              <a:t>Fitting time series models</a:t>
            </a:r>
          </a:p>
        </p:txBody>
      </p:sp>
      <p:sp>
        <p:nvSpPr>
          <p:cNvPr id="5" name="Subtitle 4">
            <a:extLst>
              <a:ext uri="{FF2B5EF4-FFF2-40B4-BE49-F238E27FC236}">
                <a16:creationId xmlns:a16="http://schemas.microsoft.com/office/drawing/2014/main" id="{D39E8E67-8C47-4156-9314-57BC6889FCF6}"/>
              </a:ext>
            </a:extLst>
          </p:cNvPr>
          <p:cNvSpPr>
            <a:spLocks noGrp="1"/>
          </p:cNvSpPr>
          <p:nvPr>
            <p:ph type="subTitle" idx="1"/>
          </p:nvPr>
        </p:nvSpPr>
        <p:spPr/>
        <p:txBody>
          <a:bodyPr/>
          <a:lstStyle/>
          <a:p>
            <a:r>
              <a:rPr lang="en-US" dirty="0"/>
              <a:t>Syndromic Surveillance Training – Day 2</a:t>
            </a:r>
          </a:p>
        </p:txBody>
      </p:sp>
    </p:spTree>
    <p:extLst>
      <p:ext uri="{BB962C8B-B14F-4D97-AF65-F5344CB8AC3E}">
        <p14:creationId xmlns:p14="http://schemas.microsoft.com/office/powerpoint/2010/main" val="171895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01FD9-0880-52F2-F5B5-91E2C8581B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51A974-C78D-29F9-C26C-B5A77DEAD8F7}"/>
              </a:ext>
            </a:extLst>
          </p:cNvPr>
          <p:cNvSpPr>
            <a:spLocks noGrp="1"/>
          </p:cNvSpPr>
          <p:nvPr>
            <p:ph type="title"/>
          </p:nvPr>
        </p:nvSpPr>
        <p:spPr/>
        <p:txBody>
          <a:bodyPr/>
          <a:lstStyle/>
          <a:p>
            <a:r>
              <a:rPr lang="en-US" dirty="0"/>
              <a:t>What is a time series?</a:t>
            </a:r>
          </a:p>
        </p:txBody>
      </p:sp>
      <p:pic>
        <p:nvPicPr>
          <p:cNvPr id="5122" name="Picture 2" descr="Complete Guide to Time Series Analysis: Types &amp; Examples">
            <a:extLst>
              <a:ext uri="{FF2B5EF4-FFF2-40B4-BE49-F238E27FC236}">
                <a16:creationId xmlns:a16="http://schemas.microsoft.com/office/drawing/2014/main" id="{44F539B9-88BE-F4D4-221E-BD289FD27C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29778" y="1614487"/>
            <a:ext cx="4876800" cy="36290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hat is Time Series Data? Definition &amp; FAQs | ScyllaDB">
            <a:extLst>
              <a:ext uri="{FF2B5EF4-FFF2-40B4-BE49-F238E27FC236}">
                <a16:creationId xmlns:a16="http://schemas.microsoft.com/office/drawing/2014/main" id="{13FFC844-53AB-78C6-3F6F-BD7F515D37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172" y="1811540"/>
            <a:ext cx="6284606" cy="3234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206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p:txBody>
          <a:bodyPr/>
          <a:lstStyle/>
          <a:p>
            <a:r>
              <a:rPr lang="en-US" dirty="0"/>
              <a:t>Steps we will cover</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a:xfrm>
            <a:off x="838200" y="1564395"/>
            <a:ext cx="10515600" cy="2394762"/>
          </a:xfrm>
        </p:spPr>
        <p:txBody>
          <a:bodyPr/>
          <a:lstStyle/>
          <a:p>
            <a:pPr marL="457200" indent="-457200">
              <a:buFont typeface="+mj-lt"/>
              <a:buAutoNum type="arabicPeriod"/>
            </a:pPr>
            <a:r>
              <a:rPr lang="en-US" dirty="0"/>
              <a:t>Setup data</a:t>
            </a:r>
          </a:p>
          <a:p>
            <a:pPr marL="457200" indent="-457200">
              <a:buFont typeface="+mj-lt"/>
              <a:buAutoNum type="arabicPeriod"/>
            </a:pPr>
            <a:r>
              <a:rPr lang="en-US" dirty="0"/>
              <a:t>Visually inspect the data</a:t>
            </a:r>
          </a:p>
          <a:p>
            <a:pPr marL="457200" indent="-457200">
              <a:buFont typeface="+mj-lt"/>
              <a:buAutoNum type="arabicPeriod"/>
            </a:pPr>
            <a:r>
              <a:rPr lang="en-US" dirty="0"/>
              <a:t>Perform preliminary analysis</a:t>
            </a:r>
          </a:p>
          <a:p>
            <a:pPr marL="457200" indent="-457200">
              <a:buFont typeface="+mj-lt"/>
              <a:buAutoNum type="arabicPeriod"/>
            </a:pPr>
            <a:r>
              <a:rPr lang="en-US" dirty="0"/>
              <a:t>Run the final model and plot the results</a:t>
            </a:r>
          </a:p>
        </p:txBody>
      </p:sp>
    </p:spTree>
    <p:extLst>
      <p:ext uri="{BB962C8B-B14F-4D97-AF65-F5344CB8AC3E}">
        <p14:creationId xmlns:p14="http://schemas.microsoft.com/office/powerpoint/2010/main" val="1011220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Setup Data</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8768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Setup</a:t>
            </a:r>
          </a:p>
        </p:txBody>
      </p:sp>
      <p:sp>
        <p:nvSpPr>
          <p:cNvPr id="3" name="Content Placeholder 2"/>
          <p:cNvSpPr>
            <a:spLocks noGrp="1"/>
          </p:cNvSpPr>
          <p:nvPr>
            <p:ph idx="1"/>
          </p:nvPr>
        </p:nvSpPr>
        <p:spPr/>
        <p:txBody>
          <a:bodyPr>
            <a:normAutofit/>
          </a:bodyPr>
          <a:lstStyle/>
          <a:p>
            <a:r>
              <a:rPr lang="en-US" dirty="0"/>
              <a:t>One data row for each time period, including:</a:t>
            </a:r>
          </a:p>
          <a:p>
            <a:pPr lvl="1"/>
            <a:r>
              <a:rPr lang="en-US" dirty="0"/>
              <a:t>Time variable for day/month/year</a:t>
            </a:r>
          </a:p>
          <a:p>
            <a:pPr lvl="1"/>
            <a:r>
              <a:rPr lang="en-US" dirty="0"/>
              <a:t>Outcome of interest at that time period</a:t>
            </a:r>
          </a:p>
          <a:p>
            <a:pPr marL="0" indent="0">
              <a:buNone/>
            </a:pPr>
            <a:endParaRPr lang="en-US" dirty="0"/>
          </a:p>
        </p:txBody>
      </p:sp>
    </p:spTree>
    <p:extLst>
      <p:ext uri="{BB962C8B-B14F-4D97-AF65-F5344CB8AC3E}">
        <p14:creationId xmlns:p14="http://schemas.microsoft.com/office/powerpoint/2010/main" val="552415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984444312"/>
              </p:ext>
            </p:extLst>
          </p:nvPr>
        </p:nvGraphicFramePr>
        <p:xfrm>
          <a:off x="3609474" y="156469"/>
          <a:ext cx="4684782" cy="5569163"/>
        </p:xfrm>
        <a:graphic>
          <a:graphicData uri="http://schemas.openxmlformats.org/drawingml/2006/table">
            <a:tbl>
              <a:tblPr firstRow="1" bandRow="1">
                <a:tableStyleId>{5C22544A-7EE6-4342-B048-85BDC9FD1C3A}</a:tableStyleId>
              </a:tblPr>
              <a:tblGrid>
                <a:gridCol w="2342391">
                  <a:extLst>
                    <a:ext uri="{9D8B030D-6E8A-4147-A177-3AD203B41FA5}">
                      <a16:colId xmlns:a16="http://schemas.microsoft.com/office/drawing/2014/main" val="20000"/>
                    </a:ext>
                  </a:extLst>
                </a:gridCol>
                <a:gridCol w="2342391">
                  <a:extLst>
                    <a:ext uri="{9D8B030D-6E8A-4147-A177-3AD203B41FA5}">
                      <a16:colId xmlns:a16="http://schemas.microsoft.com/office/drawing/2014/main" val="20001"/>
                    </a:ext>
                  </a:extLst>
                </a:gridCol>
              </a:tblGrid>
              <a:tr h="555297">
                <a:tc>
                  <a:txBody>
                    <a:bodyPr/>
                    <a:lstStyle/>
                    <a:p>
                      <a:pPr algn="ctr"/>
                      <a:r>
                        <a:rPr lang="en-US" sz="2400" dirty="0">
                          <a:latin typeface="Helvetica" pitchFamily="2" charset="0"/>
                        </a:rPr>
                        <a:t>Month</a:t>
                      </a:r>
                    </a:p>
                  </a:txBody>
                  <a:tcPr anchor="ctr"/>
                </a:tc>
                <a:tc>
                  <a:txBody>
                    <a:bodyPr/>
                    <a:lstStyle/>
                    <a:p>
                      <a:pPr algn="ctr"/>
                      <a:r>
                        <a:rPr lang="en-US" sz="2400" dirty="0">
                          <a:latin typeface="Helvetica" pitchFamily="2" charset="0"/>
                        </a:rPr>
                        <a:t>Visits</a:t>
                      </a:r>
                    </a:p>
                  </a:txBody>
                  <a:tcPr anchor="ctr"/>
                </a:tc>
                <a:extLst>
                  <a:ext uri="{0D108BD9-81ED-4DB2-BD59-A6C34878D82A}">
                    <a16:rowId xmlns:a16="http://schemas.microsoft.com/office/drawing/2014/main" val="10000"/>
                  </a:ext>
                </a:extLst>
              </a:tr>
              <a:tr h="455806">
                <a:tc>
                  <a:txBody>
                    <a:bodyPr/>
                    <a:lstStyle/>
                    <a:p>
                      <a:pPr algn="ctr" fontAlgn="b"/>
                      <a:r>
                        <a:rPr lang="en-CA" sz="2400" b="0" i="0" u="none" strike="noStrike" dirty="0">
                          <a:solidFill>
                            <a:srgbClr val="000000"/>
                          </a:solidFill>
                          <a:effectLst/>
                          <a:latin typeface="Helvetica" pitchFamily="2" charset="0"/>
                        </a:rPr>
                        <a:t>2016-01-01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557</a:t>
                      </a:r>
                    </a:p>
                  </a:txBody>
                  <a:tcPr marL="9525" marR="9525" marT="9525" marB="0" anchor="ctr"/>
                </a:tc>
                <a:extLst>
                  <a:ext uri="{0D108BD9-81ED-4DB2-BD59-A6C34878D82A}">
                    <a16:rowId xmlns:a16="http://schemas.microsoft.com/office/drawing/2014/main" val="10001"/>
                  </a:ext>
                </a:extLst>
              </a:tr>
              <a:tr h="455806">
                <a:tc>
                  <a:txBody>
                    <a:bodyPr/>
                    <a:lstStyle/>
                    <a:p>
                      <a:pPr algn="ctr" fontAlgn="b"/>
                      <a:r>
                        <a:rPr lang="en-CA" sz="2400" b="0" i="0" u="none" strike="noStrike">
                          <a:solidFill>
                            <a:srgbClr val="000000"/>
                          </a:solidFill>
                          <a:effectLst/>
                          <a:latin typeface="Helvetica" pitchFamily="2" charset="0"/>
                        </a:rPr>
                        <a:t>2016-02-01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574</a:t>
                      </a:r>
                    </a:p>
                  </a:txBody>
                  <a:tcPr marL="9525" marR="9525" marT="9525" marB="0" anchor="ctr"/>
                </a:tc>
                <a:extLst>
                  <a:ext uri="{0D108BD9-81ED-4DB2-BD59-A6C34878D82A}">
                    <a16:rowId xmlns:a16="http://schemas.microsoft.com/office/drawing/2014/main" val="10002"/>
                  </a:ext>
                </a:extLst>
              </a:tr>
              <a:tr h="455806">
                <a:tc>
                  <a:txBody>
                    <a:bodyPr/>
                    <a:lstStyle/>
                    <a:p>
                      <a:pPr algn="ctr" fontAlgn="b"/>
                      <a:r>
                        <a:rPr lang="en-CA" sz="2400" b="0" i="0" u="none" strike="noStrike">
                          <a:solidFill>
                            <a:srgbClr val="000000"/>
                          </a:solidFill>
                          <a:effectLst/>
                          <a:latin typeface="Helvetica" pitchFamily="2" charset="0"/>
                        </a:rPr>
                        <a:t>2016-03-01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542</a:t>
                      </a:r>
                    </a:p>
                  </a:txBody>
                  <a:tcPr marL="9525" marR="9525" marT="9525" marB="0" anchor="ctr"/>
                </a:tc>
                <a:extLst>
                  <a:ext uri="{0D108BD9-81ED-4DB2-BD59-A6C34878D82A}">
                    <a16:rowId xmlns:a16="http://schemas.microsoft.com/office/drawing/2014/main" val="10003"/>
                  </a:ext>
                </a:extLst>
              </a:tr>
              <a:tr h="455806">
                <a:tc>
                  <a:txBody>
                    <a:bodyPr/>
                    <a:lstStyle/>
                    <a:p>
                      <a:pPr algn="ctr" fontAlgn="b"/>
                      <a:r>
                        <a:rPr lang="en-CA" sz="2400" b="0" i="0" u="none" strike="noStrike">
                          <a:solidFill>
                            <a:srgbClr val="000000"/>
                          </a:solidFill>
                          <a:effectLst/>
                          <a:latin typeface="Helvetica" pitchFamily="2" charset="0"/>
                        </a:rPr>
                        <a:t>2016-04-01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793</a:t>
                      </a:r>
                    </a:p>
                  </a:txBody>
                  <a:tcPr marL="9525" marR="9525" marT="9525" marB="0" anchor="ctr"/>
                </a:tc>
                <a:extLst>
                  <a:ext uri="{0D108BD9-81ED-4DB2-BD59-A6C34878D82A}">
                    <a16:rowId xmlns:a16="http://schemas.microsoft.com/office/drawing/2014/main" val="10004"/>
                  </a:ext>
                </a:extLst>
              </a:tr>
              <a:tr h="455806">
                <a:tc>
                  <a:txBody>
                    <a:bodyPr/>
                    <a:lstStyle/>
                    <a:p>
                      <a:pPr algn="ctr" fontAlgn="b"/>
                      <a:r>
                        <a:rPr lang="en-CA" sz="2400" b="0" i="0" u="none" strike="noStrike">
                          <a:solidFill>
                            <a:srgbClr val="000000"/>
                          </a:solidFill>
                          <a:effectLst/>
                          <a:latin typeface="Helvetica" pitchFamily="2" charset="0"/>
                        </a:rPr>
                        <a:t>2016-05-01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605</a:t>
                      </a:r>
                    </a:p>
                  </a:txBody>
                  <a:tcPr marL="9525" marR="9525" marT="9525" marB="0" anchor="ctr"/>
                </a:tc>
                <a:extLst>
                  <a:ext uri="{0D108BD9-81ED-4DB2-BD59-A6C34878D82A}">
                    <a16:rowId xmlns:a16="http://schemas.microsoft.com/office/drawing/2014/main" val="10005"/>
                  </a:ext>
                </a:extLst>
              </a:tr>
              <a:tr h="455806">
                <a:tc>
                  <a:txBody>
                    <a:bodyPr/>
                    <a:lstStyle/>
                    <a:p>
                      <a:pPr algn="ctr" fontAlgn="b"/>
                      <a:r>
                        <a:rPr lang="en-CA" sz="2400" b="0" i="0" u="none" strike="noStrike">
                          <a:solidFill>
                            <a:srgbClr val="000000"/>
                          </a:solidFill>
                          <a:effectLst/>
                          <a:latin typeface="Helvetica" pitchFamily="2" charset="0"/>
                        </a:rPr>
                        <a:t>2016-06-01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612</a:t>
                      </a:r>
                    </a:p>
                  </a:txBody>
                  <a:tcPr marL="9525" marR="9525" marT="9525" marB="0" anchor="ctr"/>
                </a:tc>
                <a:extLst>
                  <a:ext uri="{0D108BD9-81ED-4DB2-BD59-A6C34878D82A}">
                    <a16:rowId xmlns:a16="http://schemas.microsoft.com/office/drawing/2014/main" val="10006"/>
                  </a:ext>
                </a:extLst>
              </a:tr>
              <a:tr h="455806">
                <a:tc>
                  <a:txBody>
                    <a:bodyPr/>
                    <a:lstStyle/>
                    <a:p>
                      <a:pPr algn="ctr" fontAlgn="b"/>
                      <a:r>
                        <a:rPr lang="en-CA" sz="2400" b="0" i="0" u="none" strike="noStrike">
                          <a:solidFill>
                            <a:srgbClr val="000000"/>
                          </a:solidFill>
                          <a:effectLst/>
                          <a:latin typeface="Helvetica" pitchFamily="2" charset="0"/>
                        </a:rPr>
                        <a:t>2016-07-01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685</a:t>
                      </a:r>
                    </a:p>
                  </a:txBody>
                  <a:tcPr marL="9525" marR="9525" marT="9525" marB="0" anchor="ctr"/>
                </a:tc>
                <a:extLst>
                  <a:ext uri="{0D108BD9-81ED-4DB2-BD59-A6C34878D82A}">
                    <a16:rowId xmlns:a16="http://schemas.microsoft.com/office/drawing/2014/main" val="10007"/>
                  </a:ext>
                </a:extLst>
              </a:tr>
              <a:tr h="455806">
                <a:tc>
                  <a:txBody>
                    <a:bodyPr/>
                    <a:lstStyle/>
                    <a:p>
                      <a:pPr algn="ctr" fontAlgn="b"/>
                      <a:r>
                        <a:rPr lang="en-CA" sz="2400" b="0" i="0" u="none" strike="noStrike" dirty="0">
                          <a:solidFill>
                            <a:srgbClr val="000000"/>
                          </a:solidFill>
                          <a:effectLst/>
                          <a:latin typeface="Helvetica" pitchFamily="2" charset="0"/>
                        </a:rPr>
                        <a:t>2016-08-01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466</a:t>
                      </a:r>
                    </a:p>
                  </a:txBody>
                  <a:tcPr marL="9525" marR="9525" marT="9525" marB="0" anchor="ctr"/>
                </a:tc>
                <a:extLst>
                  <a:ext uri="{0D108BD9-81ED-4DB2-BD59-A6C34878D82A}">
                    <a16:rowId xmlns:a16="http://schemas.microsoft.com/office/drawing/2014/main" val="10008"/>
                  </a:ext>
                </a:extLst>
              </a:tr>
              <a:tr h="455806">
                <a:tc>
                  <a:txBody>
                    <a:bodyPr/>
                    <a:lstStyle/>
                    <a:p>
                      <a:pPr algn="ctr" fontAlgn="b"/>
                      <a:r>
                        <a:rPr lang="en-CA" sz="2400" b="0" i="0" u="none" strike="noStrike">
                          <a:solidFill>
                            <a:srgbClr val="000000"/>
                          </a:solidFill>
                          <a:effectLst/>
                          <a:latin typeface="Helvetica" pitchFamily="2" charset="0"/>
                        </a:rPr>
                        <a:t>2016-09-01</a:t>
                      </a:r>
                    </a:p>
                  </a:txBody>
                  <a:tcPr marL="9525" marR="9525" marT="9525" marB="0" anchor="ctr"/>
                </a:tc>
                <a:tc>
                  <a:txBody>
                    <a:bodyPr/>
                    <a:lstStyle/>
                    <a:p>
                      <a:pPr algn="ctr" fontAlgn="b"/>
                      <a:r>
                        <a:rPr lang="en-CA" sz="2400" b="0" i="0" u="none" strike="noStrike">
                          <a:solidFill>
                            <a:srgbClr val="000000"/>
                          </a:solidFill>
                          <a:effectLst/>
                          <a:latin typeface="Helvetica" pitchFamily="2" charset="0"/>
                        </a:rPr>
                        <a:t>554</a:t>
                      </a:r>
                    </a:p>
                  </a:txBody>
                  <a:tcPr marL="9525" marR="9525" marT="9525" marB="0" anchor="ctr"/>
                </a:tc>
                <a:extLst>
                  <a:ext uri="{0D108BD9-81ED-4DB2-BD59-A6C34878D82A}">
                    <a16:rowId xmlns:a16="http://schemas.microsoft.com/office/drawing/2014/main" val="10009"/>
                  </a:ext>
                </a:extLst>
              </a:tr>
              <a:tr h="455806">
                <a:tc>
                  <a:txBody>
                    <a:bodyPr/>
                    <a:lstStyle/>
                    <a:p>
                      <a:pPr algn="ctr" fontAlgn="b"/>
                      <a:r>
                        <a:rPr lang="en-CA" sz="2400" b="0" i="0" u="none" strike="noStrike">
                          <a:solidFill>
                            <a:srgbClr val="000000"/>
                          </a:solidFill>
                          <a:effectLst/>
                          <a:latin typeface="Helvetica" pitchFamily="2" charset="0"/>
                        </a:rPr>
                        <a:t>2016-10-01</a:t>
                      </a:r>
                    </a:p>
                  </a:txBody>
                  <a:tcPr marL="9525" marR="9525" marT="9525" marB="0" anchor="ctr"/>
                </a:tc>
                <a:tc>
                  <a:txBody>
                    <a:bodyPr/>
                    <a:lstStyle/>
                    <a:p>
                      <a:pPr algn="ctr" fontAlgn="b"/>
                      <a:r>
                        <a:rPr lang="en-CA" sz="2400" b="0" i="0" u="none" strike="noStrike" dirty="0">
                          <a:solidFill>
                            <a:srgbClr val="000000"/>
                          </a:solidFill>
                          <a:effectLst/>
                          <a:latin typeface="Helvetica" pitchFamily="2" charset="0"/>
                        </a:rPr>
                        <a:t>698</a:t>
                      </a:r>
                    </a:p>
                  </a:txBody>
                  <a:tcPr marL="9525" marR="9525" marT="9525" marB="0" anchor="ctr"/>
                </a:tc>
                <a:extLst>
                  <a:ext uri="{0D108BD9-81ED-4DB2-BD59-A6C34878D82A}">
                    <a16:rowId xmlns:a16="http://schemas.microsoft.com/office/drawing/2014/main" val="10010"/>
                  </a:ext>
                </a:extLst>
              </a:tr>
              <a:tr h="455806">
                <a:tc>
                  <a:txBody>
                    <a:bodyPr/>
                    <a:lstStyle/>
                    <a:p>
                      <a:pPr algn="ctr" fontAlgn="b"/>
                      <a:r>
                        <a:rPr lang="en-CA" sz="2400" b="0" i="0" u="none" strike="noStrike" dirty="0">
                          <a:solidFill>
                            <a:srgbClr val="000000"/>
                          </a:solidFill>
                          <a:effectLst/>
                          <a:latin typeface="Helvetica" pitchFamily="2" charset="0"/>
                        </a:rPr>
                        <a:t>…</a:t>
                      </a:r>
                    </a:p>
                  </a:txBody>
                  <a:tcPr marL="9525" marR="9525" marT="9525" marB="0" anchor="ctr"/>
                </a:tc>
                <a:tc>
                  <a:txBody>
                    <a:bodyPr/>
                    <a:lstStyle/>
                    <a:p>
                      <a:pPr algn="ctr" fontAlgn="b"/>
                      <a:r>
                        <a:rPr lang="en-CA" sz="2400" b="0" i="0" u="none" strike="noStrike" dirty="0">
                          <a:solidFill>
                            <a:srgbClr val="000000"/>
                          </a:solidFill>
                          <a:effectLst/>
                          <a:latin typeface="Helvetica" pitchFamily="2" charset="0"/>
                        </a:rPr>
                        <a:t>…</a:t>
                      </a:r>
                    </a:p>
                  </a:txBody>
                  <a:tcPr marL="9525" marR="9525" marT="9525" marB="0" anchor="ctr"/>
                </a:tc>
                <a:extLst>
                  <a:ext uri="{0D108BD9-81ED-4DB2-BD59-A6C34878D82A}">
                    <a16:rowId xmlns:a16="http://schemas.microsoft.com/office/drawing/2014/main" val="4090167595"/>
                  </a:ext>
                </a:extLst>
              </a:tr>
            </a:tbl>
          </a:graphicData>
        </a:graphic>
      </p:graphicFrame>
    </p:spTree>
    <p:extLst>
      <p:ext uri="{BB962C8B-B14F-4D97-AF65-F5344CB8AC3E}">
        <p14:creationId xmlns:p14="http://schemas.microsoft.com/office/powerpoint/2010/main" val="2561545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Visually Inspect Data</a:t>
            </a:r>
          </a:p>
        </p:txBody>
      </p:sp>
    </p:spTree>
    <p:extLst>
      <p:ext uri="{BB962C8B-B14F-4D97-AF65-F5344CB8AC3E}">
        <p14:creationId xmlns:p14="http://schemas.microsoft.com/office/powerpoint/2010/main" val="4194505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Visually Inspect Data</a:t>
            </a:r>
          </a:p>
        </p:txBody>
      </p:sp>
      <p:sp>
        <p:nvSpPr>
          <p:cNvPr id="7" name="Content Placeholder 6"/>
          <p:cNvSpPr>
            <a:spLocks noGrp="1"/>
          </p:cNvSpPr>
          <p:nvPr>
            <p:ph idx="1"/>
          </p:nvPr>
        </p:nvSpPr>
        <p:spPr/>
        <p:txBody>
          <a:bodyPr/>
          <a:lstStyle/>
          <a:p>
            <a:pPr marL="0" indent="0">
              <a:buNone/>
            </a:pPr>
            <a:r>
              <a:rPr lang="en-US" dirty="0"/>
              <a:t>What you are looking for:</a:t>
            </a:r>
          </a:p>
          <a:p>
            <a:pPr lvl="1"/>
            <a:r>
              <a:rPr lang="en-US" dirty="0"/>
              <a:t>Trends</a:t>
            </a:r>
          </a:p>
          <a:p>
            <a:pPr lvl="2"/>
            <a:r>
              <a:rPr lang="en-US" dirty="0"/>
              <a:t>Linear</a:t>
            </a:r>
          </a:p>
          <a:p>
            <a:pPr lvl="2"/>
            <a:r>
              <a:rPr lang="en-US" dirty="0"/>
              <a:t>Polynomial</a:t>
            </a:r>
          </a:p>
          <a:p>
            <a:pPr lvl="2"/>
            <a:r>
              <a:rPr lang="en-US" dirty="0"/>
              <a:t>Exponential</a:t>
            </a:r>
          </a:p>
          <a:p>
            <a:pPr lvl="2"/>
            <a:r>
              <a:rPr lang="en-US" dirty="0"/>
              <a:t>Seasonal</a:t>
            </a:r>
          </a:p>
          <a:p>
            <a:pPr lvl="1"/>
            <a:endParaRPr lang="en-US" dirty="0"/>
          </a:p>
          <a:p>
            <a:pPr lvl="1"/>
            <a:r>
              <a:rPr lang="en-US" dirty="0"/>
              <a:t>Potential interventions</a:t>
            </a:r>
          </a:p>
          <a:p>
            <a:pPr lvl="1"/>
            <a:endParaRPr lang="en-US" dirty="0"/>
          </a:p>
          <a:p>
            <a:pPr lvl="1"/>
            <a:r>
              <a:rPr lang="en-US" dirty="0"/>
              <a:t>Data quality issues</a:t>
            </a:r>
          </a:p>
          <a:p>
            <a:pPr lvl="2"/>
            <a:r>
              <a:rPr lang="en-US" dirty="0"/>
              <a:t>Missing data</a:t>
            </a:r>
          </a:p>
          <a:p>
            <a:pPr lvl="2"/>
            <a:r>
              <a:rPr lang="en-US" dirty="0"/>
              <a:t>“Wild” points</a:t>
            </a:r>
          </a:p>
          <a:p>
            <a:pPr lvl="2"/>
            <a:endParaRPr lang="en-US" dirty="0"/>
          </a:p>
        </p:txBody>
      </p:sp>
    </p:spTree>
    <p:extLst>
      <p:ext uri="{BB962C8B-B14F-4D97-AF65-F5344CB8AC3E}">
        <p14:creationId xmlns:p14="http://schemas.microsoft.com/office/powerpoint/2010/main" val="1183065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DBD9F-8537-0801-E899-535A4D50A7A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500FB8D-F7B8-5CFA-07ED-57828463237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03F7695-935A-58B1-615F-F6C4FEDB04E4}"/>
              </a:ext>
            </a:extLst>
          </p:cNvPr>
          <p:cNvPicPr>
            <a:picLocks noChangeAspect="1"/>
          </p:cNvPicPr>
          <p:nvPr/>
        </p:nvPicPr>
        <p:blipFill>
          <a:blip r:embed="rId3"/>
          <a:stretch>
            <a:fillRect/>
          </a:stretch>
        </p:blipFill>
        <p:spPr>
          <a:xfrm>
            <a:off x="1347587" y="70026"/>
            <a:ext cx="7240010" cy="5706271"/>
          </a:xfrm>
          <a:prstGeom prst="rect">
            <a:avLst/>
          </a:prstGeom>
        </p:spPr>
      </p:pic>
    </p:spTree>
    <p:extLst>
      <p:ext uri="{BB962C8B-B14F-4D97-AF65-F5344CB8AC3E}">
        <p14:creationId xmlns:p14="http://schemas.microsoft.com/office/powerpoint/2010/main" val="1540815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889875-FB0C-A041-8506-4A5E4C533335}"/>
              </a:ext>
            </a:extLst>
          </p:cNvPr>
          <p:cNvPicPr>
            <a:picLocks noChangeAspect="1"/>
          </p:cNvPicPr>
          <p:nvPr/>
        </p:nvPicPr>
        <p:blipFill>
          <a:blip r:embed="rId3"/>
          <a:stretch>
            <a:fillRect/>
          </a:stretch>
        </p:blipFill>
        <p:spPr>
          <a:xfrm>
            <a:off x="1309511" y="934493"/>
            <a:ext cx="8777920" cy="4989013"/>
          </a:xfrm>
          <a:prstGeom prst="rect">
            <a:avLst/>
          </a:prstGeom>
        </p:spPr>
      </p:pic>
      <p:sp>
        <p:nvSpPr>
          <p:cNvPr id="2" name="Title 1">
            <a:extLst>
              <a:ext uri="{FF2B5EF4-FFF2-40B4-BE49-F238E27FC236}">
                <a16:creationId xmlns:a16="http://schemas.microsoft.com/office/drawing/2014/main" id="{D91239BD-826F-C53E-E082-1AC7613FDBD6}"/>
              </a:ext>
            </a:extLst>
          </p:cNvPr>
          <p:cNvSpPr>
            <a:spLocks noGrp="1"/>
          </p:cNvSpPr>
          <p:nvPr>
            <p:ph type="title"/>
          </p:nvPr>
        </p:nvSpPr>
        <p:spPr>
          <a:xfrm>
            <a:off x="838200" y="365126"/>
            <a:ext cx="10515600" cy="1023000"/>
          </a:xfrm>
        </p:spPr>
        <p:txBody>
          <a:bodyPr/>
          <a:lstStyle/>
          <a:p>
            <a:r>
              <a:rPr lang="en-US" dirty="0"/>
              <a:t>What trends do we see here?</a:t>
            </a:r>
          </a:p>
        </p:txBody>
      </p:sp>
    </p:spTree>
    <p:extLst>
      <p:ext uri="{BB962C8B-B14F-4D97-AF65-F5344CB8AC3E}">
        <p14:creationId xmlns:p14="http://schemas.microsoft.com/office/powerpoint/2010/main" val="73906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Preliminary Analysis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2870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49107-0949-C55D-381D-47DECB3230B6}"/>
              </a:ext>
            </a:extLst>
          </p:cNvPr>
          <p:cNvSpPr>
            <a:spLocks noGrp="1"/>
          </p:cNvSpPr>
          <p:nvPr>
            <p:ph type="title"/>
          </p:nvPr>
        </p:nvSpPr>
        <p:spPr/>
        <p:txBody>
          <a:bodyPr/>
          <a:lstStyle/>
          <a:p>
            <a:r>
              <a:rPr lang="en-US" dirty="0"/>
              <a:t>Review of Yesterday</a:t>
            </a:r>
          </a:p>
        </p:txBody>
      </p:sp>
      <p:sp>
        <p:nvSpPr>
          <p:cNvPr id="3" name="Content Placeholder 2">
            <a:extLst>
              <a:ext uri="{FF2B5EF4-FFF2-40B4-BE49-F238E27FC236}">
                <a16:creationId xmlns:a16="http://schemas.microsoft.com/office/drawing/2014/main" id="{6E8F0C9D-DEDA-66E6-CB03-B01A5C94A6D7}"/>
              </a:ext>
            </a:extLst>
          </p:cNvPr>
          <p:cNvSpPr>
            <a:spLocks noGrp="1"/>
          </p:cNvSpPr>
          <p:nvPr>
            <p:ph idx="1"/>
          </p:nvPr>
        </p:nvSpPr>
        <p:spPr>
          <a:xfrm>
            <a:off x="838200" y="1564395"/>
            <a:ext cx="10515600" cy="2471577"/>
          </a:xfrm>
        </p:spPr>
        <p:txBody>
          <a:bodyPr/>
          <a:lstStyle/>
          <a:p>
            <a:r>
              <a:rPr lang="en-US" dirty="0"/>
              <a:t>Answer the following questions in your groups</a:t>
            </a:r>
          </a:p>
          <a:p>
            <a:pPr lvl="1"/>
            <a:r>
              <a:rPr lang="en-US" dirty="0"/>
              <a:t>What is syndromic surveillance?</a:t>
            </a:r>
          </a:p>
          <a:p>
            <a:pPr lvl="1"/>
            <a:r>
              <a:rPr lang="en-US" dirty="0"/>
              <a:t>How are indicators relevant?</a:t>
            </a:r>
          </a:p>
          <a:p>
            <a:pPr lvl="1"/>
            <a:r>
              <a:rPr lang="en-US" dirty="0"/>
              <a:t>What indicators are used for COVID-19? </a:t>
            </a:r>
            <a:r>
              <a:rPr lang="en-US" dirty="0" err="1"/>
              <a:t>mPox</a:t>
            </a:r>
            <a:r>
              <a:rPr lang="en-US" dirty="0"/>
              <a:t>? Lassa fever?</a:t>
            </a:r>
          </a:p>
          <a:p>
            <a:r>
              <a:rPr lang="en-US" dirty="0"/>
              <a:t>Any questions from yesterday?</a:t>
            </a:r>
          </a:p>
        </p:txBody>
      </p:sp>
    </p:spTree>
    <p:extLst>
      <p:ext uri="{BB962C8B-B14F-4D97-AF65-F5344CB8AC3E}">
        <p14:creationId xmlns:p14="http://schemas.microsoft.com/office/powerpoint/2010/main" val="3773039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p:txBody>
          <a:bodyPr/>
          <a:lstStyle/>
          <a:p>
            <a:r>
              <a:rPr lang="en-US" dirty="0"/>
              <a:t>Where we are now</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p:txBody>
          <a:bodyPr/>
          <a:lstStyle/>
          <a:p>
            <a:pPr marL="457200" indent="-457200">
              <a:buFont typeface="+mj-lt"/>
              <a:buAutoNum type="arabicPeriod"/>
            </a:pPr>
            <a:r>
              <a:rPr lang="en-US" dirty="0">
                <a:solidFill>
                  <a:schemeClr val="accent3">
                    <a:lumMod val="60000"/>
                    <a:lumOff val="40000"/>
                  </a:schemeClr>
                </a:solidFill>
              </a:rPr>
              <a:t>Setup data</a:t>
            </a:r>
          </a:p>
          <a:p>
            <a:pPr marL="457200" indent="-457200">
              <a:buFont typeface="+mj-lt"/>
              <a:buAutoNum type="arabicPeriod"/>
            </a:pPr>
            <a:r>
              <a:rPr lang="en-US" dirty="0">
                <a:solidFill>
                  <a:schemeClr val="accent3">
                    <a:lumMod val="60000"/>
                    <a:lumOff val="40000"/>
                  </a:schemeClr>
                </a:solidFill>
              </a:rPr>
              <a:t>Visually inspect the data</a:t>
            </a:r>
          </a:p>
          <a:p>
            <a:pPr marL="457200" indent="-457200">
              <a:buFont typeface="+mj-lt"/>
              <a:buAutoNum type="arabicPeriod"/>
            </a:pPr>
            <a:r>
              <a:rPr lang="en-US" dirty="0"/>
              <a:t>Preliminary analysis</a:t>
            </a:r>
          </a:p>
          <a:p>
            <a:pPr marL="457200" indent="-457200">
              <a:buFont typeface="+mj-lt"/>
              <a:buAutoNum type="arabicPeriod"/>
            </a:pPr>
            <a:r>
              <a:rPr lang="en-US" dirty="0"/>
              <a:t>Check for and address autocorrelation</a:t>
            </a:r>
          </a:p>
          <a:p>
            <a:pPr marL="457200" indent="-457200">
              <a:buFont typeface="+mj-lt"/>
              <a:buAutoNum type="arabicPeriod"/>
            </a:pPr>
            <a:r>
              <a:rPr lang="en-US" dirty="0"/>
              <a:t>Run the final model and plot the results</a:t>
            </a:r>
          </a:p>
        </p:txBody>
      </p:sp>
    </p:spTree>
    <p:extLst>
      <p:ext uri="{BB962C8B-B14F-4D97-AF65-F5344CB8AC3E}">
        <p14:creationId xmlns:p14="http://schemas.microsoft.com/office/powerpoint/2010/main" val="3166769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analysis</a:t>
            </a:r>
          </a:p>
        </p:txBody>
      </p:sp>
      <p:sp>
        <p:nvSpPr>
          <p:cNvPr id="7" name="Content Placeholder 6"/>
          <p:cNvSpPr>
            <a:spLocks noGrp="1"/>
          </p:cNvSpPr>
          <p:nvPr>
            <p:ph idx="1"/>
          </p:nvPr>
        </p:nvSpPr>
        <p:spPr>
          <a:xfrm>
            <a:off x="838200" y="1564395"/>
            <a:ext cx="10515600" cy="3701288"/>
          </a:xfrm>
        </p:spPr>
        <p:txBody>
          <a:bodyPr/>
          <a:lstStyle/>
          <a:p>
            <a:r>
              <a:rPr lang="en-US" dirty="0"/>
              <a:t>Run a standard OLS regression with a time series specification</a:t>
            </a:r>
          </a:p>
          <a:p>
            <a:endParaRPr lang="en-US" dirty="0"/>
          </a:p>
          <a:p>
            <a:r>
              <a:rPr lang="en-US" dirty="0"/>
              <a:t>We will work through:</a:t>
            </a:r>
          </a:p>
          <a:p>
            <a:pPr lvl="1"/>
            <a:r>
              <a:rPr lang="en-US" dirty="0"/>
              <a:t>Intercept-only</a:t>
            </a:r>
          </a:p>
          <a:p>
            <a:pPr lvl="1"/>
            <a:r>
              <a:rPr lang="en-US" dirty="0"/>
              <a:t>Simple time trend</a:t>
            </a:r>
          </a:p>
          <a:p>
            <a:pPr lvl="1"/>
            <a:r>
              <a:rPr lang="en-US" dirty="0"/>
              <a:t>Quadratic time trend</a:t>
            </a:r>
          </a:p>
          <a:p>
            <a:pPr lvl="1"/>
            <a:endParaRPr lang="en-US" dirty="0"/>
          </a:p>
          <a:p>
            <a:r>
              <a:rPr lang="en-US" dirty="0"/>
              <a:t>Next, we will add in seasonality</a:t>
            </a:r>
          </a:p>
        </p:txBody>
      </p:sp>
    </p:spTree>
    <p:extLst>
      <p:ext uri="{BB962C8B-B14F-4D97-AF65-F5344CB8AC3E}">
        <p14:creationId xmlns:p14="http://schemas.microsoft.com/office/powerpoint/2010/main" val="3740450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Intercept-only Model</a:t>
            </a:r>
          </a:p>
        </p:txBody>
      </p:sp>
      <p:sp>
        <p:nvSpPr>
          <p:cNvPr id="7" name="Parallelogram 6">
            <a:extLst>
              <a:ext uri="{FF2B5EF4-FFF2-40B4-BE49-F238E27FC236}">
                <a16:creationId xmlns:a16="http://schemas.microsoft.com/office/drawing/2014/main" id="{2602B02F-403C-9742-8F78-30D19B945893}"/>
              </a:ext>
            </a:extLst>
          </p:cNvPr>
          <p:cNvSpPr/>
          <p:nvPr/>
        </p:nvSpPr>
        <p:spPr>
          <a:xfrm>
            <a:off x="2646947" y="3233738"/>
            <a:ext cx="144380" cy="300789"/>
          </a:xfrm>
          <a:prstGeom prst="parallelogram">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51011F1-F207-9B4E-9A70-97C69E9261AD}"/>
              </a:ext>
            </a:extLst>
          </p:cNvPr>
          <p:cNvSpPr txBox="1"/>
          <p:nvPr/>
        </p:nvSpPr>
        <p:spPr>
          <a:xfrm>
            <a:off x="4485623" y="1987766"/>
            <a:ext cx="3220753"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132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926432" y="457201"/>
            <a:ext cx="10190747" cy="5233736"/>
          </a:xfrm>
        </p:spPr>
        <p:txBody>
          <a:bodyPr>
            <a:noAutofit/>
          </a:bodyPr>
          <a:lstStyle/>
          <a:p>
            <a:pPr>
              <a:lnSpc>
                <a:spcPct val="100000"/>
              </a:lnSpc>
              <a:spcBef>
                <a:spcPts val="0"/>
              </a:spcBef>
            </a:pPr>
            <a:r>
              <a:rPr lang="en-US" sz="1800" dirty="0">
                <a:solidFill>
                  <a:schemeClr val="accent6">
                    <a:lumMod val="75000"/>
                  </a:schemeClr>
                </a:solidFill>
              </a:rPr>
              <a:t># Run a linear model with only an intercept term</a:t>
            </a:r>
          </a:p>
          <a:p>
            <a:pPr>
              <a:lnSpc>
                <a:spcPct val="100000"/>
              </a:lnSpc>
              <a:spcBef>
                <a:spcPts val="0"/>
              </a:spcBef>
            </a:pPr>
            <a:r>
              <a:rPr lang="en-US" sz="1800" dirty="0" err="1"/>
              <a:t>ols.model</a:t>
            </a:r>
            <a:r>
              <a:rPr lang="en-US" sz="1800" dirty="0"/>
              <a:t> &lt;- </a:t>
            </a:r>
            <a:r>
              <a:rPr lang="en-US" sz="1800" dirty="0" err="1"/>
              <a:t>lm</a:t>
            </a:r>
            <a:r>
              <a:rPr lang="en-US" sz="1800" dirty="0"/>
              <a:t>(count ~ 1, data=dataset)</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Different functions to work with the model</a:t>
            </a:r>
          </a:p>
          <a:p>
            <a:pPr>
              <a:lnSpc>
                <a:spcPct val="100000"/>
              </a:lnSpc>
              <a:spcBef>
                <a:spcPts val="0"/>
              </a:spcBef>
            </a:pPr>
            <a:r>
              <a:rPr lang="en-US" sz="1800" dirty="0">
                <a:solidFill>
                  <a:schemeClr val="accent6">
                    <a:lumMod val="75000"/>
                  </a:schemeClr>
                </a:solidFill>
              </a:rPr>
              <a:t># Print a summary of the results</a:t>
            </a:r>
          </a:p>
          <a:p>
            <a:pPr>
              <a:lnSpc>
                <a:spcPct val="100000"/>
              </a:lnSpc>
              <a:spcBef>
                <a:spcPts val="0"/>
              </a:spcBef>
            </a:pPr>
            <a:r>
              <a:rPr lang="en-US" sz="1800" dirty="0"/>
              <a:t>summary(</a:t>
            </a:r>
            <a:r>
              <a:rPr lang="en-US" sz="1800" dirty="0" err="1"/>
              <a:t>ols.model</a:t>
            </a:r>
            <a:r>
              <a:rPr lang="en-US" sz="1800" dirty="0"/>
              <a:t>)</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Produce confidence intervals</a:t>
            </a:r>
          </a:p>
          <a:p>
            <a:pPr>
              <a:lnSpc>
                <a:spcPct val="100000"/>
              </a:lnSpc>
              <a:spcBef>
                <a:spcPts val="0"/>
              </a:spcBef>
            </a:pPr>
            <a:r>
              <a:rPr lang="en-US" sz="1800" dirty="0" err="1"/>
              <a:t>confint</a:t>
            </a:r>
            <a:r>
              <a:rPr lang="en-US" sz="1800" dirty="0"/>
              <a:t>(</a:t>
            </a:r>
            <a:r>
              <a:rPr lang="en-US" sz="1800" dirty="0" err="1"/>
              <a:t>ols.model</a:t>
            </a:r>
            <a:r>
              <a:rPr lang="en-US" sz="1800" dirty="0"/>
              <a:t>)</a:t>
            </a:r>
          </a:p>
        </p:txBody>
      </p:sp>
    </p:spTree>
    <p:extLst>
      <p:ext uri="{BB962C8B-B14F-4D97-AF65-F5344CB8AC3E}">
        <p14:creationId xmlns:p14="http://schemas.microsoft.com/office/powerpoint/2010/main" val="575915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A06326-D270-4141-9246-CE7B8766DB26}"/>
              </a:ext>
            </a:extLst>
          </p:cNvPr>
          <p:cNvPicPr>
            <a:picLocks noChangeAspect="1"/>
          </p:cNvPicPr>
          <p:nvPr/>
        </p:nvPicPr>
        <p:blipFill>
          <a:blip r:embed="rId2"/>
          <a:stretch>
            <a:fillRect/>
          </a:stretch>
        </p:blipFill>
        <p:spPr>
          <a:xfrm>
            <a:off x="2459789" y="914400"/>
            <a:ext cx="7272422" cy="4363453"/>
          </a:xfrm>
          <a:prstGeom prst="rect">
            <a:avLst/>
          </a:prstGeom>
        </p:spPr>
      </p:pic>
    </p:spTree>
    <p:extLst>
      <p:ext uri="{BB962C8B-B14F-4D97-AF65-F5344CB8AC3E}">
        <p14:creationId xmlns:p14="http://schemas.microsoft.com/office/powerpoint/2010/main" val="2991303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926432" y="1106277"/>
            <a:ext cx="10190747" cy="3675788"/>
          </a:xfrm>
        </p:spPr>
        <p:txBody>
          <a:bodyPr>
            <a:noAutofit/>
          </a:bodyPr>
          <a:lstStyle/>
          <a:p>
            <a:pPr>
              <a:lnSpc>
                <a:spcPct val="100000"/>
              </a:lnSpc>
              <a:spcBef>
                <a:spcPts val="0"/>
              </a:spcBef>
            </a:pPr>
            <a:r>
              <a:rPr lang="en-US" sz="1800" dirty="0">
                <a:solidFill>
                  <a:schemeClr val="accent6">
                    <a:lumMod val="75000"/>
                  </a:schemeClr>
                </a:solidFill>
              </a:rPr>
              <a:t># Input dataset and </a:t>
            </a:r>
            <a:r>
              <a:rPr lang="en-US" sz="1800" dirty="0" err="1">
                <a:solidFill>
                  <a:schemeClr val="accent6">
                    <a:lumMod val="75000"/>
                  </a:schemeClr>
                </a:solidFill>
              </a:rPr>
              <a:t>x,y</a:t>
            </a:r>
            <a:r>
              <a:rPr lang="en-US" sz="1800" dirty="0">
                <a:solidFill>
                  <a:schemeClr val="accent6">
                    <a:lumMod val="75000"/>
                  </a:schemeClr>
                </a:solidFill>
              </a:rPr>
              <a:t> axis variables</a:t>
            </a:r>
          </a:p>
          <a:p>
            <a:pPr>
              <a:lnSpc>
                <a:spcPct val="100000"/>
              </a:lnSpc>
              <a:spcBef>
                <a:spcPts val="0"/>
              </a:spcBef>
            </a:pPr>
            <a:r>
              <a:rPr lang="en-US" sz="1800" dirty="0" err="1"/>
              <a:t>ggplot</a:t>
            </a:r>
            <a:r>
              <a:rPr lang="en-US" sz="1800" dirty="0"/>
              <a:t>(</a:t>
            </a:r>
            <a:r>
              <a:rPr lang="en-US" sz="1800" dirty="0" err="1"/>
              <a:t>dataset,aes</a:t>
            </a:r>
            <a:r>
              <a:rPr lang="en-US" sz="1800" dirty="0"/>
              <a:t>(x=</a:t>
            </a:r>
            <a:r>
              <a:rPr lang="en-US" sz="1800" dirty="0" err="1"/>
              <a:t>time,y</a:t>
            </a:r>
            <a:r>
              <a:rPr lang="en-US" sz="1800" dirty="0"/>
              <a:t>=count)) + </a:t>
            </a:r>
          </a:p>
          <a:p>
            <a:pPr>
              <a:lnSpc>
                <a:spcPct val="100000"/>
              </a:lnSpc>
              <a:spcBef>
                <a:spcPts val="0"/>
              </a:spcBef>
            </a:pPr>
            <a:r>
              <a:rPr lang="en-US" sz="1800" dirty="0"/>
              <a:t>  # Add points</a:t>
            </a:r>
          </a:p>
          <a:p>
            <a:pPr>
              <a:lnSpc>
                <a:spcPct val="100000"/>
              </a:lnSpc>
              <a:spcBef>
                <a:spcPts val="0"/>
              </a:spcBef>
            </a:pPr>
            <a:r>
              <a:rPr lang="en-US" sz="1800" dirty="0"/>
              <a:t>  </a:t>
            </a:r>
            <a:r>
              <a:rPr lang="en-US" sz="1800" dirty="0" err="1"/>
              <a:t>geom_point</a:t>
            </a:r>
            <a:r>
              <a:rPr lang="en-US" sz="1800" dirty="0"/>
              <a:t>(color="pink") + </a:t>
            </a:r>
          </a:p>
          <a:p>
            <a:pPr>
              <a:lnSpc>
                <a:spcPct val="100000"/>
              </a:lnSpc>
              <a:spcBef>
                <a:spcPts val="0"/>
              </a:spcBef>
            </a:pPr>
            <a:r>
              <a:rPr lang="en-US" sz="1800" dirty="0"/>
              <a:t>  # Add fitted line</a:t>
            </a:r>
          </a:p>
          <a:p>
            <a:pPr>
              <a:lnSpc>
                <a:spcPct val="100000"/>
              </a:lnSpc>
              <a:spcBef>
                <a:spcPts val="0"/>
              </a:spcBef>
            </a:pPr>
            <a:r>
              <a:rPr lang="en-US" sz="1800" dirty="0"/>
              <a:t>  </a:t>
            </a:r>
            <a:r>
              <a:rPr lang="en-US" sz="1800" dirty="0" err="1"/>
              <a:t>geom_line</a:t>
            </a:r>
            <a:r>
              <a:rPr lang="en-US" sz="1800" dirty="0"/>
              <a:t>(</a:t>
            </a:r>
            <a:r>
              <a:rPr lang="en-US" sz="1800" dirty="0" err="1"/>
              <a:t>aes</a:t>
            </a:r>
            <a:r>
              <a:rPr lang="en-US" sz="1800" dirty="0"/>
              <a:t>(x=</a:t>
            </a:r>
            <a:r>
              <a:rPr lang="en-US" sz="1800" dirty="0" err="1"/>
              <a:t>time,y</a:t>
            </a:r>
            <a:r>
              <a:rPr lang="en-US" sz="1800" dirty="0"/>
              <a:t>=</a:t>
            </a:r>
            <a:r>
              <a:rPr lang="en-US" sz="1800" dirty="0" err="1"/>
              <a:t>ols.model$fitted.values</a:t>
            </a:r>
            <a:r>
              <a:rPr lang="en-US" sz="1800" dirty="0"/>
              <a:t>),color="red") +</a:t>
            </a:r>
          </a:p>
          <a:p>
            <a:pPr>
              <a:lnSpc>
                <a:spcPct val="100000"/>
              </a:lnSpc>
              <a:spcBef>
                <a:spcPts val="0"/>
              </a:spcBef>
            </a:pPr>
            <a:r>
              <a:rPr lang="en-US" sz="1800" dirty="0"/>
              <a:t>  # Change figure aesthetics</a:t>
            </a:r>
          </a:p>
          <a:p>
            <a:pPr>
              <a:lnSpc>
                <a:spcPct val="100000"/>
              </a:lnSpc>
              <a:spcBef>
                <a:spcPts val="0"/>
              </a:spcBef>
            </a:pPr>
            <a:r>
              <a:rPr lang="en-US" sz="1800" dirty="0"/>
              <a:t>  </a:t>
            </a:r>
            <a:r>
              <a:rPr lang="en-US" sz="1800" dirty="0" err="1"/>
              <a:t>xlab</a:t>
            </a:r>
            <a:r>
              <a:rPr lang="en-US" sz="1800" dirty="0"/>
              <a:t>("Month") + </a:t>
            </a:r>
          </a:p>
          <a:p>
            <a:pPr>
              <a:lnSpc>
                <a:spcPct val="100000"/>
              </a:lnSpc>
              <a:spcBef>
                <a:spcPts val="0"/>
              </a:spcBef>
            </a:pPr>
            <a:r>
              <a:rPr lang="en-US" sz="1800" dirty="0"/>
              <a:t>  </a:t>
            </a:r>
            <a:r>
              <a:rPr lang="en-US" sz="1800" dirty="0" err="1"/>
              <a:t>ylab</a:t>
            </a:r>
            <a:r>
              <a:rPr lang="en-US" sz="1800" dirty="0"/>
              <a:t>("Number of Outpatient Visits") + </a:t>
            </a:r>
          </a:p>
          <a:p>
            <a:pPr>
              <a:lnSpc>
                <a:spcPct val="100000"/>
              </a:lnSpc>
              <a:spcBef>
                <a:spcPts val="0"/>
              </a:spcBef>
            </a:pPr>
            <a:r>
              <a:rPr lang="en-US" sz="1800" dirty="0"/>
              <a:t>  </a:t>
            </a:r>
            <a:r>
              <a:rPr lang="en-US" sz="1800" dirty="0" err="1"/>
              <a:t>ylim</a:t>
            </a:r>
            <a:r>
              <a:rPr lang="en-US" sz="1800" dirty="0"/>
              <a:t>(c(0,900)) +</a:t>
            </a:r>
          </a:p>
          <a:p>
            <a:pPr>
              <a:lnSpc>
                <a:spcPct val="100000"/>
              </a:lnSpc>
              <a:spcBef>
                <a:spcPts val="0"/>
              </a:spcBef>
            </a:pPr>
            <a:r>
              <a:rPr lang="en-US" sz="1800" dirty="0"/>
              <a:t>  </a:t>
            </a:r>
            <a:r>
              <a:rPr lang="en-US" sz="1800" dirty="0" err="1"/>
              <a:t>theme_bw</a:t>
            </a:r>
            <a:r>
              <a:rPr lang="en-US" sz="1800" dirty="0"/>
              <a:t>()</a:t>
            </a:r>
          </a:p>
        </p:txBody>
      </p:sp>
    </p:spTree>
    <p:extLst>
      <p:ext uri="{BB962C8B-B14F-4D97-AF65-F5344CB8AC3E}">
        <p14:creationId xmlns:p14="http://schemas.microsoft.com/office/powerpoint/2010/main" val="3561184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FC9C02-4EF2-5743-9358-18BD1518EEC2}"/>
              </a:ext>
            </a:extLst>
          </p:cNvPr>
          <p:cNvPicPr>
            <a:picLocks noChangeAspect="1"/>
          </p:cNvPicPr>
          <p:nvPr/>
        </p:nvPicPr>
        <p:blipFill>
          <a:blip r:embed="rId2"/>
          <a:stretch>
            <a:fillRect/>
          </a:stretch>
        </p:blipFill>
        <p:spPr>
          <a:xfrm>
            <a:off x="843651" y="0"/>
            <a:ext cx="10504698" cy="5966668"/>
          </a:xfrm>
          <a:prstGeom prst="rect">
            <a:avLst/>
          </a:prstGeom>
        </p:spPr>
      </p:pic>
    </p:spTree>
    <p:extLst>
      <p:ext uri="{BB962C8B-B14F-4D97-AF65-F5344CB8AC3E}">
        <p14:creationId xmlns:p14="http://schemas.microsoft.com/office/powerpoint/2010/main" val="3556434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Intercept and Time Model</a:t>
            </a:r>
          </a:p>
        </p:txBody>
      </p:sp>
      <p:sp>
        <p:nvSpPr>
          <p:cNvPr id="9" name="TextBox 8">
            <a:extLst>
              <a:ext uri="{FF2B5EF4-FFF2-40B4-BE49-F238E27FC236}">
                <a16:creationId xmlns:a16="http://schemas.microsoft.com/office/drawing/2014/main" id="{F51011F1-F207-9B4E-9A70-97C69E9261AD}"/>
              </a:ext>
            </a:extLst>
          </p:cNvPr>
          <p:cNvSpPr txBox="1"/>
          <p:nvPr/>
        </p:nvSpPr>
        <p:spPr>
          <a:xfrm>
            <a:off x="3561492" y="3429000"/>
            <a:ext cx="5069016"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·time+ε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B00BAD-6DB8-F54B-967C-C32AF6E8BCA5}"/>
              </a:ext>
            </a:extLst>
          </p:cNvPr>
          <p:cNvSpPr txBox="1"/>
          <p:nvPr/>
        </p:nvSpPr>
        <p:spPr>
          <a:xfrm>
            <a:off x="4485623" y="1987766"/>
            <a:ext cx="3220753"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
        <p:nvSpPr>
          <p:cNvPr id="3" name="Down Arrow 2">
            <a:extLst>
              <a:ext uri="{FF2B5EF4-FFF2-40B4-BE49-F238E27FC236}">
                <a16:creationId xmlns:a16="http://schemas.microsoft.com/office/drawing/2014/main" id="{BBD0B370-DCCF-A648-B9D7-A32EC1DAD09B}"/>
              </a:ext>
            </a:extLst>
          </p:cNvPr>
          <p:cNvSpPr/>
          <p:nvPr/>
        </p:nvSpPr>
        <p:spPr>
          <a:xfrm>
            <a:off x="5939588" y="2797958"/>
            <a:ext cx="312821" cy="631544"/>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003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926432" y="457201"/>
            <a:ext cx="10190747" cy="5233736"/>
          </a:xfrm>
        </p:spPr>
        <p:txBody>
          <a:bodyPr>
            <a:noAutofit/>
          </a:bodyPr>
          <a:lstStyle/>
          <a:p>
            <a:pPr>
              <a:lnSpc>
                <a:spcPct val="100000"/>
              </a:lnSpc>
              <a:spcBef>
                <a:spcPts val="0"/>
              </a:spcBef>
            </a:pPr>
            <a:r>
              <a:rPr lang="en-US" sz="1800" dirty="0">
                <a:solidFill>
                  <a:schemeClr val="accent6">
                    <a:lumMod val="75000"/>
                  </a:schemeClr>
                </a:solidFill>
              </a:rPr>
              <a:t># Run a linear model with an intercept term and time term</a:t>
            </a:r>
          </a:p>
          <a:p>
            <a:pPr>
              <a:lnSpc>
                <a:spcPct val="100000"/>
              </a:lnSpc>
              <a:spcBef>
                <a:spcPts val="0"/>
              </a:spcBef>
            </a:pPr>
            <a:r>
              <a:rPr lang="en-US" sz="1800" dirty="0" err="1"/>
              <a:t>ols.model.time</a:t>
            </a:r>
            <a:r>
              <a:rPr lang="en-US" sz="1800" dirty="0"/>
              <a:t> &lt;- </a:t>
            </a:r>
            <a:r>
              <a:rPr lang="en-US" sz="1800" dirty="0" err="1"/>
              <a:t>lm</a:t>
            </a:r>
            <a:r>
              <a:rPr lang="en-US" sz="1800" dirty="0"/>
              <a:t>(count ~ time, data=dataset)</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Different functions to work with the model</a:t>
            </a:r>
          </a:p>
          <a:p>
            <a:pPr>
              <a:lnSpc>
                <a:spcPct val="100000"/>
              </a:lnSpc>
              <a:spcBef>
                <a:spcPts val="0"/>
              </a:spcBef>
            </a:pPr>
            <a:r>
              <a:rPr lang="en-US" sz="1800" dirty="0">
                <a:solidFill>
                  <a:schemeClr val="accent6">
                    <a:lumMod val="75000"/>
                  </a:schemeClr>
                </a:solidFill>
              </a:rPr>
              <a:t># Print a summary of the results</a:t>
            </a:r>
          </a:p>
          <a:p>
            <a:pPr>
              <a:lnSpc>
                <a:spcPct val="100000"/>
              </a:lnSpc>
              <a:spcBef>
                <a:spcPts val="0"/>
              </a:spcBef>
            </a:pPr>
            <a:r>
              <a:rPr lang="en-US" sz="1800" dirty="0"/>
              <a:t>summary(</a:t>
            </a:r>
            <a:r>
              <a:rPr lang="en-US" sz="1800" dirty="0" err="1"/>
              <a:t>ols.model.time</a:t>
            </a:r>
            <a:r>
              <a:rPr lang="en-US" sz="1800" dirty="0"/>
              <a:t>)</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Produce confidence intervals</a:t>
            </a:r>
          </a:p>
          <a:p>
            <a:pPr>
              <a:lnSpc>
                <a:spcPct val="100000"/>
              </a:lnSpc>
              <a:spcBef>
                <a:spcPts val="0"/>
              </a:spcBef>
            </a:pPr>
            <a:r>
              <a:rPr lang="en-US" sz="1800" dirty="0" err="1"/>
              <a:t>confint</a:t>
            </a:r>
            <a:r>
              <a:rPr lang="en-US" sz="1800" dirty="0"/>
              <a:t>(</a:t>
            </a:r>
            <a:r>
              <a:rPr lang="en-US" sz="1800" dirty="0" err="1"/>
              <a:t>ols.model.time</a:t>
            </a:r>
            <a:r>
              <a:rPr lang="en-US" sz="1800" dirty="0"/>
              <a:t>)</a:t>
            </a:r>
          </a:p>
        </p:txBody>
      </p:sp>
    </p:spTree>
    <p:extLst>
      <p:ext uri="{BB962C8B-B14F-4D97-AF65-F5344CB8AC3E}">
        <p14:creationId xmlns:p14="http://schemas.microsoft.com/office/powerpoint/2010/main" val="1282639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5B2A84-3AF6-C54A-89C7-30BFC97EBB56}"/>
              </a:ext>
            </a:extLst>
          </p:cNvPr>
          <p:cNvPicPr>
            <a:picLocks noChangeAspect="1"/>
          </p:cNvPicPr>
          <p:nvPr/>
        </p:nvPicPr>
        <p:blipFill>
          <a:blip r:embed="rId2"/>
          <a:stretch>
            <a:fillRect/>
          </a:stretch>
        </p:blipFill>
        <p:spPr>
          <a:xfrm>
            <a:off x="2632360" y="773697"/>
            <a:ext cx="6927279" cy="4796923"/>
          </a:xfrm>
          <a:prstGeom prst="rect">
            <a:avLst/>
          </a:prstGeom>
        </p:spPr>
      </p:pic>
    </p:spTree>
    <p:extLst>
      <p:ext uri="{BB962C8B-B14F-4D97-AF65-F5344CB8AC3E}">
        <p14:creationId xmlns:p14="http://schemas.microsoft.com/office/powerpoint/2010/main" val="2547923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E03588B-DC97-594E-A831-0F606B7E1712}"/>
              </a:ext>
            </a:extLst>
          </p:cNvPr>
          <p:cNvSpPr/>
          <p:nvPr/>
        </p:nvSpPr>
        <p:spPr>
          <a:xfrm>
            <a:off x="6317395" y="2127709"/>
            <a:ext cx="5078627" cy="21207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BBCF8A5-A7F4-D147-B4FC-F98BEA127D8D}"/>
              </a:ext>
            </a:extLst>
          </p:cNvPr>
          <p:cNvSpPr/>
          <p:nvPr/>
        </p:nvSpPr>
        <p:spPr>
          <a:xfrm>
            <a:off x="815550" y="2127709"/>
            <a:ext cx="5078627" cy="212077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chor="t"/>
          <a:lstStyle/>
          <a:p>
            <a:r>
              <a:rPr lang="en-US" sz="3600" dirty="0"/>
              <a:t>How can we leverage routinely collected data to improve COVID-19 response?</a:t>
            </a:r>
          </a:p>
        </p:txBody>
      </p:sp>
      <p:sp>
        <p:nvSpPr>
          <p:cNvPr id="5" name="Content Placeholder 4"/>
          <p:cNvSpPr>
            <a:spLocks noGrp="1"/>
          </p:cNvSpPr>
          <p:nvPr>
            <p:ph idx="1"/>
          </p:nvPr>
        </p:nvSpPr>
        <p:spPr>
          <a:xfrm>
            <a:off x="1035912" y="1873752"/>
            <a:ext cx="4611130" cy="485089"/>
          </a:xfrm>
          <a:solidFill>
            <a:schemeClr val="tx2">
              <a:lumMod val="50000"/>
            </a:schemeClr>
          </a:solidFill>
        </p:spPr>
        <p:txBody>
          <a:bodyPr anchor="ctr"/>
          <a:lstStyle/>
          <a:p>
            <a:pPr marL="0" indent="0" algn="ctr">
              <a:buNone/>
            </a:pPr>
            <a:r>
              <a:rPr lang="en-US" sz="2400" b="1" dirty="0">
                <a:solidFill>
                  <a:schemeClr val="bg1"/>
                </a:solidFill>
              </a:rPr>
              <a:t>Syndromic Surveillance</a:t>
            </a:r>
          </a:p>
        </p:txBody>
      </p:sp>
      <p:sp>
        <p:nvSpPr>
          <p:cNvPr id="6" name="Content Placeholder 4">
            <a:extLst>
              <a:ext uri="{FF2B5EF4-FFF2-40B4-BE49-F238E27FC236}">
                <a16:creationId xmlns:a16="http://schemas.microsoft.com/office/drawing/2014/main" id="{698F09E6-35D3-E841-A87C-F4DF8E9E65E2}"/>
              </a:ext>
            </a:extLst>
          </p:cNvPr>
          <p:cNvSpPr txBox="1">
            <a:spLocks/>
          </p:cNvSpPr>
          <p:nvPr/>
        </p:nvSpPr>
        <p:spPr bwMode="auto">
          <a:xfrm>
            <a:off x="6551144" y="1873752"/>
            <a:ext cx="4611130" cy="485089"/>
          </a:xfrm>
          <a:prstGeom prst="rect">
            <a:avLst/>
          </a:prstGeom>
          <a:solidFill>
            <a:schemeClr val="accent6">
              <a:lumMod val="50000"/>
            </a:schemeClr>
          </a:solidFill>
          <a:ln>
            <a:noFill/>
          </a:ln>
        </p:spPr>
        <p:txBody>
          <a:bodyPr vert="horz" wrap="square" lIns="0" tIns="45720" rIns="91440" bIns="45720" numCol="1" anchor="ctr"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solidFill>
              </a:rPr>
              <a:t>Health Service Utilization</a:t>
            </a:r>
          </a:p>
        </p:txBody>
      </p:sp>
      <p:sp>
        <p:nvSpPr>
          <p:cNvPr id="9" name="TextBox 8">
            <a:extLst>
              <a:ext uri="{FF2B5EF4-FFF2-40B4-BE49-F238E27FC236}">
                <a16:creationId xmlns:a16="http://schemas.microsoft.com/office/drawing/2014/main" id="{B1D22A47-42CA-1447-BE25-3CF18B792EAD}"/>
              </a:ext>
            </a:extLst>
          </p:cNvPr>
          <p:cNvSpPr txBox="1"/>
          <p:nvPr/>
        </p:nvSpPr>
        <p:spPr>
          <a:xfrm>
            <a:off x="815551" y="2680263"/>
            <a:ext cx="5078626" cy="1015663"/>
          </a:xfrm>
          <a:prstGeom prst="rect">
            <a:avLst/>
          </a:prstGeom>
          <a:noFill/>
        </p:spPr>
        <p:txBody>
          <a:bodyPr wrap="square" rtlCol="0">
            <a:spAutoFit/>
          </a:bodyPr>
          <a:lstStyle/>
          <a:p>
            <a:pPr lvl="0" algn="ctr"/>
            <a:r>
              <a:rPr lang="en-GB" sz="2000" dirty="0">
                <a:latin typeface="Georgia" panose="02040502050405020303" pitchFamily="18" charset="0"/>
              </a:rPr>
              <a:t>What regional areas have a higher than expected increase in the number of patients with COVID-19-associated symptoms?</a:t>
            </a:r>
            <a:endParaRPr lang="en-US" sz="2000" dirty="0">
              <a:latin typeface="Georgia" panose="02040502050405020303" pitchFamily="18" charset="0"/>
            </a:endParaRPr>
          </a:p>
        </p:txBody>
      </p:sp>
      <p:sp>
        <p:nvSpPr>
          <p:cNvPr id="10" name="TextBox 9">
            <a:extLst>
              <a:ext uri="{FF2B5EF4-FFF2-40B4-BE49-F238E27FC236}">
                <a16:creationId xmlns:a16="http://schemas.microsoft.com/office/drawing/2014/main" id="{E7C8E8FB-12F9-A24F-9C45-F406EF1E0C20}"/>
              </a:ext>
            </a:extLst>
          </p:cNvPr>
          <p:cNvSpPr txBox="1"/>
          <p:nvPr/>
        </p:nvSpPr>
        <p:spPr>
          <a:xfrm>
            <a:off x="6293711" y="2654137"/>
            <a:ext cx="5078627" cy="1015663"/>
          </a:xfrm>
          <a:prstGeom prst="rect">
            <a:avLst/>
          </a:prstGeom>
          <a:noFill/>
        </p:spPr>
        <p:txBody>
          <a:bodyPr wrap="square" rtlCol="0">
            <a:spAutoFit/>
          </a:bodyPr>
          <a:lstStyle/>
          <a:p>
            <a:pPr lvl="0" algn="ctr"/>
            <a:r>
              <a:rPr lang="en-GB" sz="2000" dirty="0">
                <a:latin typeface="Georgia" panose="02040502050405020303" pitchFamily="18" charset="0"/>
              </a:rPr>
              <a:t>How do the number of individuals receiving care during the COVID-19 pandemic compare to what is expected?</a:t>
            </a:r>
            <a:endParaRPr lang="en-US" sz="2000" dirty="0">
              <a:latin typeface="Georgia" panose="02040502050405020303" pitchFamily="18" charset="0"/>
            </a:endParaRPr>
          </a:p>
        </p:txBody>
      </p:sp>
      <p:sp>
        <p:nvSpPr>
          <p:cNvPr id="11" name="TextBox 10">
            <a:extLst>
              <a:ext uri="{FF2B5EF4-FFF2-40B4-BE49-F238E27FC236}">
                <a16:creationId xmlns:a16="http://schemas.microsoft.com/office/drawing/2014/main" id="{424E5383-94CA-BE4C-A360-8813374ED564}"/>
              </a:ext>
            </a:extLst>
          </p:cNvPr>
          <p:cNvSpPr txBox="1"/>
          <p:nvPr/>
        </p:nvSpPr>
        <p:spPr>
          <a:xfrm>
            <a:off x="1032819" y="4655091"/>
            <a:ext cx="10126362" cy="830997"/>
          </a:xfrm>
          <a:prstGeom prst="rect">
            <a:avLst/>
          </a:prstGeom>
          <a:noFill/>
        </p:spPr>
        <p:txBody>
          <a:bodyPr wrap="square" rtlCol="0">
            <a:spAutoFit/>
          </a:bodyPr>
          <a:lstStyle/>
          <a:p>
            <a:pPr algn="ctr"/>
            <a:r>
              <a:rPr lang="en-US" sz="2400" i="1" dirty="0">
                <a:latin typeface="Georgia" panose="02040502050405020303" pitchFamily="18" charset="0"/>
              </a:rPr>
              <a:t>The methods for </a:t>
            </a:r>
            <a:r>
              <a:rPr lang="en-US" sz="2400" i="1" u="sng" dirty="0">
                <a:latin typeface="Georgia" panose="02040502050405020303" pitchFamily="18" charset="0"/>
              </a:rPr>
              <a:t>routine monitoring</a:t>
            </a:r>
            <a:r>
              <a:rPr lang="en-US" sz="2400" i="1" dirty="0">
                <a:latin typeface="Georgia" panose="02040502050405020303" pitchFamily="18" charset="0"/>
              </a:rPr>
              <a:t> will involve identifying “deviations” from what is expected for further investigation.</a:t>
            </a:r>
          </a:p>
        </p:txBody>
      </p:sp>
    </p:spTree>
    <p:extLst>
      <p:ext uri="{BB962C8B-B14F-4D97-AF65-F5344CB8AC3E}">
        <p14:creationId xmlns:p14="http://schemas.microsoft.com/office/powerpoint/2010/main" val="2483011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1A53C3-1D14-2745-8014-65781B62E70E}"/>
              </a:ext>
            </a:extLst>
          </p:cNvPr>
          <p:cNvPicPr>
            <a:picLocks noChangeAspect="1"/>
          </p:cNvPicPr>
          <p:nvPr/>
        </p:nvPicPr>
        <p:blipFill>
          <a:blip r:embed="rId2"/>
          <a:stretch>
            <a:fillRect/>
          </a:stretch>
        </p:blipFill>
        <p:spPr>
          <a:xfrm>
            <a:off x="842775" y="-1"/>
            <a:ext cx="10506449" cy="5967663"/>
          </a:xfrm>
          <a:prstGeom prst="rect">
            <a:avLst/>
          </a:prstGeom>
        </p:spPr>
      </p:pic>
    </p:spTree>
    <p:extLst>
      <p:ext uri="{BB962C8B-B14F-4D97-AF65-F5344CB8AC3E}">
        <p14:creationId xmlns:p14="http://schemas.microsoft.com/office/powerpoint/2010/main" val="4078935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Intercept and Time Model</a:t>
            </a:r>
          </a:p>
        </p:txBody>
      </p:sp>
      <p:sp>
        <p:nvSpPr>
          <p:cNvPr id="9" name="TextBox 8">
            <a:extLst>
              <a:ext uri="{FF2B5EF4-FFF2-40B4-BE49-F238E27FC236}">
                <a16:creationId xmlns:a16="http://schemas.microsoft.com/office/drawing/2014/main" id="{F51011F1-F207-9B4E-9A70-97C69E9261AD}"/>
              </a:ext>
            </a:extLst>
          </p:cNvPr>
          <p:cNvSpPr txBox="1"/>
          <p:nvPr/>
        </p:nvSpPr>
        <p:spPr>
          <a:xfrm>
            <a:off x="3561492" y="3429000"/>
            <a:ext cx="5069016"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·time+ε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AB00BAD-6DB8-F54B-967C-C32AF6E8BCA5}"/>
              </a:ext>
            </a:extLst>
          </p:cNvPr>
          <p:cNvSpPr txBox="1"/>
          <p:nvPr/>
        </p:nvSpPr>
        <p:spPr>
          <a:xfrm>
            <a:off x="4485623" y="1987766"/>
            <a:ext cx="3220753"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
        <p:nvSpPr>
          <p:cNvPr id="3" name="Down Arrow 2">
            <a:extLst>
              <a:ext uri="{FF2B5EF4-FFF2-40B4-BE49-F238E27FC236}">
                <a16:creationId xmlns:a16="http://schemas.microsoft.com/office/drawing/2014/main" id="{BBD0B370-DCCF-A648-B9D7-A32EC1DAD09B}"/>
              </a:ext>
            </a:extLst>
          </p:cNvPr>
          <p:cNvSpPr/>
          <p:nvPr/>
        </p:nvSpPr>
        <p:spPr>
          <a:xfrm>
            <a:off x="5939588" y="2797958"/>
            <a:ext cx="312821" cy="631544"/>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78C7255-3138-DF4D-9E97-7AB0F2B4378F}"/>
              </a:ext>
            </a:extLst>
          </p:cNvPr>
          <p:cNvSpPr txBox="1"/>
          <p:nvPr/>
        </p:nvSpPr>
        <p:spPr>
          <a:xfrm>
            <a:off x="2746365" y="4870234"/>
            <a:ext cx="6699270"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·time+β</a:t>
            </a:r>
            <a:r>
              <a:rPr lang="en-US" sz="3600" i="1" baseline="-25000" dirty="0">
                <a:latin typeface="Times New Roman" panose="02020603050405020304" pitchFamily="18" charset="0"/>
                <a:cs typeface="Times New Roman" panose="02020603050405020304" pitchFamily="18" charset="0"/>
              </a:rPr>
              <a:t>2</a:t>
            </a:r>
            <a:r>
              <a:rPr lang="en-US" sz="3600" i="1" dirty="0">
                <a:latin typeface="Times New Roman" panose="02020603050405020304" pitchFamily="18" charset="0"/>
                <a:cs typeface="Times New Roman" panose="02020603050405020304" pitchFamily="18" charset="0"/>
              </a:rPr>
              <a:t>·time</a:t>
            </a:r>
            <a:r>
              <a:rPr lang="en-US" sz="3600" i="1" baseline="30000" dirty="0">
                <a:latin typeface="Times New Roman" panose="02020603050405020304" pitchFamily="18" charset="0"/>
                <a:cs typeface="Times New Roman" panose="02020603050405020304" pitchFamily="18" charset="0"/>
              </a:rPr>
              <a:t>2</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
        <p:nvSpPr>
          <p:cNvPr id="7" name="Down Arrow 6">
            <a:extLst>
              <a:ext uri="{FF2B5EF4-FFF2-40B4-BE49-F238E27FC236}">
                <a16:creationId xmlns:a16="http://schemas.microsoft.com/office/drawing/2014/main" id="{866BC746-9C34-FE40-ADB4-0F47BDC476AA}"/>
              </a:ext>
            </a:extLst>
          </p:cNvPr>
          <p:cNvSpPr/>
          <p:nvPr/>
        </p:nvSpPr>
        <p:spPr>
          <a:xfrm>
            <a:off x="5939588" y="4239192"/>
            <a:ext cx="312821" cy="631544"/>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1632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926432" y="457201"/>
            <a:ext cx="10190747" cy="5233736"/>
          </a:xfrm>
        </p:spPr>
        <p:txBody>
          <a:bodyPr>
            <a:noAutofit/>
          </a:bodyPr>
          <a:lstStyle/>
          <a:p>
            <a:pPr>
              <a:lnSpc>
                <a:spcPct val="100000"/>
              </a:lnSpc>
              <a:spcBef>
                <a:spcPts val="0"/>
              </a:spcBef>
            </a:pPr>
            <a:r>
              <a:rPr lang="en-US" sz="1800" dirty="0">
                <a:solidFill>
                  <a:schemeClr val="accent6">
                    <a:lumMod val="75000"/>
                  </a:schemeClr>
                </a:solidFill>
              </a:rPr>
              <a:t># Run a linear model with an intercept term and square term</a:t>
            </a:r>
          </a:p>
          <a:p>
            <a:pPr>
              <a:lnSpc>
                <a:spcPct val="100000"/>
              </a:lnSpc>
              <a:spcBef>
                <a:spcPts val="0"/>
              </a:spcBef>
            </a:pPr>
            <a:r>
              <a:rPr lang="en-US" sz="1800" dirty="0"/>
              <a:t>ols.model.time2 &lt;- </a:t>
            </a:r>
            <a:r>
              <a:rPr lang="en-US" sz="1800" dirty="0" err="1"/>
              <a:t>lm</a:t>
            </a:r>
            <a:r>
              <a:rPr lang="en-US" sz="1800" dirty="0"/>
              <a:t>(count ~ time + I(time^2), data=dataset)</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Different functions to work with the model</a:t>
            </a:r>
          </a:p>
          <a:p>
            <a:pPr>
              <a:lnSpc>
                <a:spcPct val="100000"/>
              </a:lnSpc>
              <a:spcBef>
                <a:spcPts val="0"/>
              </a:spcBef>
            </a:pPr>
            <a:r>
              <a:rPr lang="en-US" sz="1800" dirty="0">
                <a:solidFill>
                  <a:schemeClr val="accent6">
                    <a:lumMod val="75000"/>
                  </a:schemeClr>
                </a:solidFill>
              </a:rPr>
              <a:t># Print a summary of the results</a:t>
            </a:r>
          </a:p>
          <a:p>
            <a:pPr>
              <a:lnSpc>
                <a:spcPct val="100000"/>
              </a:lnSpc>
              <a:spcBef>
                <a:spcPts val="0"/>
              </a:spcBef>
            </a:pPr>
            <a:r>
              <a:rPr lang="en-US" sz="1800" dirty="0"/>
              <a:t>summary(ols.model.time2)</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Produce confidence intervals</a:t>
            </a:r>
          </a:p>
          <a:p>
            <a:pPr>
              <a:lnSpc>
                <a:spcPct val="100000"/>
              </a:lnSpc>
              <a:spcBef>
                <a:spcPts val="0"/>
              </a:spcBef>
            </a:pPr>
            <a:r>
              <a:rPr lang="en-US" sz="1800" dirty="0" err="1"/>
              <a:t>confint</a:t>
            </a:r>
            <a:r>
              <a:rPr lang="en-US" sz="1800" dirty="0"/>
              <a:t>(ols.model.time2)</a:t>
            </a:r>
          </a:p>
        </p:txBody>
      </p:sp>
    </p:spTree>
    <p:extLst>
      <p:ext uri="{BB962C8B-B14F-4D97-AF65-F5344CB8AC3E}">
        <p14:creationId xmlns:p14="http://schemas.microsoft.com/office/powerpoint/2010/main" val="3775137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9A7A1C-9868-3C4B-8AA2-483A944B25AE}"/>
              </a:ext>
            </a:extLst>
          </p:cNvPr>
          <p:cNvPicPr>
            <a:picLocks noChangeAspect="1"/>
          </p:cNvPicPr>
          <p:nvPr/>
        </p:nvPicPr>
        <p:blipFill>
          <a:blip r:embed="rId2"/>
          <a:stretch>
            <a:fillRect/>
          </a:stretch>
        </p:blipFill>
        <p:spPr>
          <a:xfrm>
            <a:off x="2618774" y="462495"/>
            <a:ext cx="6954451" cy="5163605"/>
          </a:xfrm>
          <a:prstGeom prst="rect">
            <a:avLst/>
          </a:prstGeom>
        </p:spPr>
      </p:pic>
    </p:spTree>
    <p:extLst>
      <p:ext uri="{BB962C8B-B14F-4D97-AF65-F5344CB8AC3E}">
        <p14:creationId xmlns:p14="http://schemas.microsoft.com/office/powerpoint/2010/main" val="347913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897792-1DB7-0D44-ABBA-9D70F37065C3}"/>
              </a:ext>
            </a:extLst>
          </p:cNvPr>
          <p:cNvPicPr>
            <a:picLocks noChangeAspect="1"/>
          </p:cNvPicPr>
          <p:nvPr/>
        </p:nvPicPr>
        <p:blipFill>
          <a:blip r:embed="rId2"/>
          <a:stretch>
            <a:fillRect/>
          </a:stretch>
        </p:blipFill>
        <p:spPr>
          <a:xfrm>
            <a:off x="849179" y="-1"/>
            <a:ext cx="10493642" cy="5960389"/>
          </a:xfrm>
          <a:prstGeom prst="rect">
            <a:avLst/>
          </a:prstGeom>
        </p:spPr>
      </p:pic>
    </p:spTree>
    <p:extLst>
      <p:ext uri="{BB962C8B-B14F-4D97-AF65-F5344CB8AC3E}">
        <p14:creationId xmlns:p14="http://schemas.microsoft.com/office/powerpoint/2010/main" val="17640475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Seasonality and time trends</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8434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1EA7EF6-9218-A547-8A4A-D163973D88EE}"/>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Time series patterns</a:t>
            </a:r>
          </a:p>
        </p:txBody>
      </p:sp>
      <p:sp>
        <p:nvSpPr>
          <p:cNvPr id="4" name="TextBox 3">
            <a:extLst>
              <a:ext uri="{FF2B5EF4-FFF2-40B4-BE49-F238E27FC236}">
                <a16:creationId xmlns:a16="http://schemas.microsoft.com/office/drawing/2014/main" id="{65137881-8A4A-E14D-94FB-32AEA0EEBF82}"/>
              </a:ext>
            </a:extLst>
          </p:cNvPr>
          <p:cNvSpPr txBox="1"/>
          <p:nvPr/>
        </p:nvSpPr>
        <p:spPr>
          <a:xfrm>
            <a:off x="942535" y="1388126"/>
            <a:ext cx="10156874" cy="3785652"/>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Georgia" panose="02040502050405020303" pitchFamily="18" charset="0"/>
              </a:rPr>
              <a:t>Seasonal: </a:t>
            </a:r>
            <a:r>
              <a:rPr lang="en-US" sz="2400" dirty="0">
                <a:latin typeface="Georgia" panose="02040502050405020303" pitchFamily="18" charset="0"/>
              </a:rPr>
              <a:t>Outcomes are impacted by seasonal factors (season, month, day of the week)</a:t>
            </a:r>
          </a:p>
          <a:p>
            <a:pPr marL="800100" lvl="1" indent="-342900">
              <a:buFont typeface="Arial" panose="020B0604020202020204" pitchFamily="34" charset="0"/>
              <a:buChar char="•"/>
            </a:pPr>
            <a:r>
              <a:rPr lang="en-US" sz="2400" dirty="0">
                <a:latin typeface="Georgia" panose="02040502050405020303" pitchFamily="18" charset="0"/>
              </a:rPr>
              <a:t>Fixed with known frequency </a:t>
            </a:r>
          </a:p>
          <a:p>
            <a:pPr marL="800100" lvl="1" indent="-342900">
              <a:buFont typeface="Arial" panose="020B0604020202020204" pitchFamily="34" charset="0"/>
              <a:buChar char="•"/>
            </a:pPr>
            <a:r>
              <a:rPr lang="en-US" sz="2400" dirty="0">
                <a:latin typeface="Georgia" panose="02040502050405020303" pitchFamily="18" charset="0"/>
              </a:rPr>
              <a:t>Easily mistaken with fluctuations (must be related to some aspect of calendar time)</a:t>
            </a:r>
          </a:p>
          <a:p>
            <a:endParaRPr lang="en-US" sz="2400" b="1" dirty="0">
              <a:latin typeface="Georgia" panose="02040502050405020303" pitchFamily="18" charset="0"/>
            </a:endParaRPr>
          </a:p>
          <a:p>
            <a:pPr marL="342900" indent="-342900">
              <a:buFont typeface="Arial" panose="020B0604020202020204" pitchFamily="34" charset="0"/>
              <a:buChar char="•"/>
            </a:pPr>
            <a:r>
              <a:rPr lang="en-US" sz="2400" b="1" dirty="0">
                <a:latin typeface="Georgia" panose="02040502050405020303" pitchFamily="18" charset="0"/>
              </a:rPr>
              <a:t>Trend: </a:t>
            </a:r>
            <a:r>
              <a:rPr lang="en-US" sz="2400" dirty="0">
                <a:latin typeface="Georgia" panose="02040502050405020303" pitchFamily="18" charset="0"/>
              </a:rPr>
              <a:t>Long-term increase or decrease in the data. </a:t>
            </a:r>
          </a:p>
          <a:p>
            <a:pPr marL="800100" lvl="1" indent="-342900">
              <a:buFont typeface="Arial" panose="020B0604020202020204" pitchFamily="34" charset="0"/>
              <a:buChar char="•"/>
            </a:pPr>
            <a:r>
              <a:rPr lang="en-US" sz="2400" dirty="0">
                <a:latin typeface="Georgia" panose="02040502050405020303" pitchFamily="18" charset="0"/>
              </a:rPr>
              <a:t>Trends can change direction over time </a:t>
            </a:r>
          </a:p>
          <a:p>
            <a:pPr marL="800100" lvl="1" indent="-342900">
              <a:buFont typeface="Arial" panose="020B0604020202020204" pitchFamily="34" charset="0"/>
              <a:buChar char="•"/>
            </a:pPr>
            <a:r>
              <a:rPr lang="en-US" sz="2400" dirty="0">
                <a:latin typeface="Georgia" panose="02040502050405020303" pitchFamily="18" charset="0"/>
              </a:rPr>
              <a:t>Trends do </a:t>
            </a:r>
            <a:r>
              <a:rPr lang="en-US" sz="2400" u="sng" dirty="0">
                <a:latin typeface="Georgia" panose="02040502050405020303" pitchFamily="18" charset="0"/>
              </a:rPr>
              <a:t>not</a:t>
            </a:r>
            <a:r>
              <a:rPr lang="en-US" sz="2400" dirty="0">
                <a:latin typeface="Georgia" panose="02040502050405020303" pitchFamily="18" charset="0"/>
              </a:rPr>
              <a:t> need to be linear </a:t>
            </a:r>
          </a:p>
          <a:p>
            <a:pPr marL="800100" lvl="1" indent="-342900">
              <a:buFont typeface="Arial" panose="020B0604020202020204" pitchFamily="34" charset="0"/>
              <a:buChar char="•"/>
            </a:pPr>
            <a:endParaRPr lang="en-US" sz="2400" b="1" dirty="0">
              <a:latin typeface="Georgia" panose="02040502050405020303" pitchFamily="18" charset="0"/>
            </a:endParaRPr>
          </a:p>
        </p:txBody>
      </p:sp>
      <p:sp>
        <p:nvSpPr>
          <p:cNvPr id="7" name="TextBox 6">
            <a:extLst>
              <a:ext uri="{FF2B5EF4-FFF2-40B4-BE49-F238E27FC236}">
                <a16:creationId xmlns:a16="http://schemas.microsoft.com/office/drawing/2014/main" id="{E530766A-1F3A-654E-BA59-1B0D57155922}"/>
              </a:ext>
            </a:extLst>
          </p:cNvPr>
          <p:cNvSpPr txBox="1"/>
          <p:nvPr/>
        </p:nvSpPr>
        <p:spPr>
          <a:xfrm>
            <a:off x="0" y="5725551"/>
            <a:ext cx="7624690" cy="276999"/>
          </a:xfrm>
          <a:prstGeom prst="rect">
            <a:avLst/>
          </a:prstGeom>
          <a:noFill/>
        </p:spPr>
        <p:txBody>
          <a:bodyPr wrap="square" rtlCol="0">
            <a:spAutoFit/>
          </a:bodyPr>
          <a:lstStyle/>
          <a:p>
            <a:r>
              <a:rPr lang="en-US" sz="1200" i="1" dirty="0"/>
              <a:t>Source: Forecasting: Principles and Practice (</a:t>
            </a:r>
            <a:r>
              <a:rPr lang="en-US" sz="1200" i="1" dirty="0">
                <a:hlinkClick r:id="rId2"/>
              </a:rPr>
              <a:t>https://otexts.com/fpp2/</a:t>
            </a:r>
            <a:r>
              <a:rPr lang="en-US" sz="1200" i="1" dirty="0"/>
              <a:t>) </a:t>
            </a:r>
          </a:p>
        </p:txBody>
      </p:sp>
    </p:spTree>
    <p:extLst>
      <p:ext uri="{BB962C8B-B14F-4D97-AF65-F5344CB8AC3E}">
        <p14:creationId xmlns:p14="http://schemas.microsoft.com/office/powerpoint/2010/main" val="26696717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histogram&#10;&#10;Description automatically generated">
            <a:extLst>
              <a:ext uri="{FF2B5EF4-FFF2-40B4-BE49-F238E27FC236}">
                <a16:creationId xmlns:a16="http://schemas.microsoft.com/office/drawing/2014/main" id="{A0267F22-5B11-E645-B2CA-703F058A2D57}"/>
              </a:ext>
            </a:extLst>
          </p:cNvPr>
          <p:cNvPicPr>
            <a:picLocks noChangeAspect="1"/>
          </p:cNvPicPr>
          <p:nvPr/>
        </p:nvPicPr>
        <p:blipFill>
          <a:blip r:embed="rId3"/>
          <a:stretch>
            <a:fillRect/>
          </a:stretch>
        </p:blipFill>
        <p:spPr>
          <a:xfrm>
            <a:off x="2430270" y="1305809"/>
            <a:ext cx="7331455" cy="3883893"/>
          </a:xfrm>
          <a:prstGeom prst="rect">
            <a:avLst/>
          </a:prstGeom>
        </p:spPr>
      </p:pic>
      <p:sp>
        <p:nvSpPr>
          <p:cNvPr id="3" name="TextBox 2">
            <a:extLst>
              <a:ext uri="{FF2B5EF4-FFF2-40B4-BE49-F238E27FC236}">
                <a16:creationId xmlns:a16="http://schemas.microsoft.com/office/drawing/2014/main" id="{00EE57F7-C8AA-FD4A-8436-469816965B8F}"/>
              </a:ext>
            </a:extLst>
          </p:cNvPr>
          <p:cNvSpPr txBox="1"/>
          <p:nvPr/>
        </p:nvSpPr>
        <p:spPr>
          <a:xfrm>
            <a:off x="3567423" y="536368"/>
            <a:ext cx="5057147" cy="769441"/>
          </a:xfrm>
          <a:prstGeom prst="rect">
            <a:avLst/>
          </a:prstGeom>
          <a:noFill/>
        </p:spPr>
        <p:txBody>
          <a:bodyPr wrap="square" rtlCol="0">
            <a:spAutoFit/>
          </a:bodyPr>
          <a:lstStyle/>
          <a:p>
            <a:pPr algn="ctr"/>
            <a:r>
              <a:rPr lang="en-US" sz="2200" dirty="0">
                <a:latin typeface="Georgia" panose="02040502050405020303" pitchFamily="18" charset="0"/>
              </a:rPr>
              <a:t>Influenza in Italy </a:t>
            </a:r>
          </a:p>
          <a:p>
            <a:pPr algn="ctr"/>
            <a:r>
              <a:rPr lang="en-US" sz="2200" dirty="0">
                <a:latin typeface="Georgia" panose="02040502050405020303" pitchFamily="18" charset="0"/>
              </a:rPr>
              <a:t>(</a:t>
            </a:r>
            <a:r>
              <a:rPr lang="en-US" sz="2200" dirty="0" err="1">
                <a:latin typeface="Georgia" panose="02040502050405020303" pitchFamily="18" charset="0"/>
              </a:rPr>
              <a:t>Rosano</a:t>
            </a:r>
            <a:r>
              <a:rPr lang="en-US" sz="2200" dirty="0">
                <a:latin typeface="Georgia" panose="02040502050405020303" pitchFamily="18" charset="0"/>
              </a:rPr>
              <a:t> et al., 2019)</a:t>
            </a:r>
          </a:p>
        </p:txBody>
      </p:sp>
    </p:spTree>
    <p:extLst>
      <p:ext uri="{BB962C8B-B14F-4D97-AF65-F5344CB8AC3E}">
        <p14:creationId xmlns:p14="http://schemas.microsoft.com/office/powerpoint/2010/main" val="624897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182B756-C111-994F-87C0-1B9EC1D674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0490" y="1500119"/>
            <a:ext cx="6619240" cy="41821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48527C-1AEA-9D44-A9EA-0729D6CBA225}"/>
              </a:ext>
            </a:extLst>
          </p:cNvPr>
          <p:cNvSpPr txBox="1"/>
          <p:nvPr/>
        </p:nvSpPr>
        <p:spPr>
          <a:xfrm>
            <a:off x="2380613" y="640241"/>
            <a:ext cx="7430773" cy="769441"/>
          </a:xfrm>
          <a:prstGeom prst="rect">
            <a:avLst/>
          </a:prstGeom>
          <a:noFill/>
        </p:spPr>
        <p:txBody>
          <a:bodyPr wrap="square" rtlCol="0">
            <a:spAutoFit/>
          </a:bodyPr>
          <a:lstStyle/>
          <a:p>
            <a:pPr algn="ctr"/>
            <a:r>
              <a:rPr lang="en-US" sz="2200" dirty="0">
                <a:latin typeface="Georgia" panose="02040502050405020303" pitchFamily="18" charset="0"/>
              </a:rPr>
              <a:t>Death rates in Burkina Faso from 1993-2001</a:t>
            </a:r>
          </a:p>
          <a:p>
            <a:pPr algn="ctr"/>
            <a:r>
              <a:rPr lang="en-US" sz="2200" dirty="0">
                <a:latin typeface="Georgia" panose="02040502050405020303" pitchFamily="18" charset="0"/>
              </a:rPr>
              <a:t> (</a:t>
            </a:r>
            <a:r>
              <a:rPr lang="en-US" sz="2200" dirty="0" err="1">
                <a:latin typeface="Georgia" panose="02040502050405020303" pitchFamily="18" charset="0"/>
              </a:rPr>
              <a:t>Kynast</a:t>
            </a:r>
            <a:r>
              <a:rPr lang="en-US" sz="2200" dirty="0">
                <a:latin typeface="Georgia" panose="02040502050405020303" pitchFamily="18" charset="0"/>
              </a:rPr>
              <a:t>-Wolf et al., 2005)</a:t>
            </a:r>
          </a:p>
        </p:txBody>
      </p:sp>
    </p:spTree>
    <p:extLst>
      <p:ext uri="{BB962C8B-B14F-4D97-AF65-F5344CB8AC3E}">
        <p14:creationId xmlns:p14="http://schemas.microsoft.com/office/powerpoint/2010/main" val="29498610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950337F0-B3B4-634B-9316-465573F3AE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506" y="902970"/>
            <a:ext cx="8962988" cy="4300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142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08AD8-5BBE-1046-5EE9-70D9E8B27596}"/>
              </a:ext>
            </a:extLst>
          </p:cNvPr>
          <p:cNvSpPr>
            <a:spLocks noGrp="1"/>
          </p:cNvSpPr>
          <p:nvPr>
            <p:ph type="title"/>
          </p:nvPr>
        </p:nvSpPr>
        <p:spPr/>
        <p:txBody>
          <a:bodyPr/>
          <a:lstStyle/>
          <a:p>
            <a:r>
              <a:rPr lang="en-US" dirty="0"/>
              <a:t>COVID-19 syndromic surveillance</a:t>
            </a:r>
          </a:p>
        </p:txBody>
      </p:sp>
      <p:sp>
        <p:nvSpPr>
          <p:cNvPr id="3" name="Content Placeholder 2">
            <a:extLst>
              <a:ext uri="{FF2B5EF4-FFF2-40B4-BE49-F238E27FC236}">
                <a16:creationId xmlns:a16="http://schemas.microsoft.com/office/drawing/2014/main" id="{6175C18F-954B-BFD8-C16E-55A6FB3216B3}"/>
              </a:ext>
            </a:extLst>
          </p:cNvPr>
          <p:cNvSpPr>
            <a:spLocks noGrp="1"/>
          </p:cNvSpPr>
          <p:nvPr>
            <p:ph idx="1"/>
          </p:nvPr>
        </p:nvSpPr>
        <p:spPr/>
        <p:txBody>
          <a:bodyPr/>
          <a:lstStyle/>
          <a:p>
            <a:r>
              <a:rPr lang="en-US" dirty="0"/>
              <a:t>Using ARI</a:t>
            </a:r>
          </a:p>
        </p:txBody>
      </p:sp>
      <p:pic>
        <p:nvPicPr>
          <p:cNvPr id="4" name="Picture 3" descr="Chart, histogram&#10;&#10;Description automatically generated">
            <a:extLst>
              <a:ext uri="{FF2B5EF4-FFF2-40B4-BE49-F238E27FC236}">
                <a16:creationId xmlns:a16="http://schemas.microsoft.com/office/drawing/2014/main" id="{200B589F-B2C0-4285-2CC9-87254CD739D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01656" y="1333040"/>
            <a:ext cx="6383686" cy="4787765"/>
          </a:xfrm>
          <a:prstGeom prst="rect">
            <a:avLst/>
          </a:prstGeom>
        </p:spPr>
      </p:pic>
    </p:spTree>
    <p:extLst>
      <p:ext uri="{BB962C8B-B14F-4D97-AF65-F5344CB8AC3E}">
        <p14:creationId xmlns:p14="http://schemas.microsoft.com/office/powerpoint/2010/main" val="513367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CE60B7F6-F34A-8245-9EE7-D4E8DCCEA753}"/>
              </a:ext>
            </a:extLst>
          </p:cNvPr>
          <p:cNvPicPr>
            <a:picLocks noChangeAspect="1"/>
          </p:cNvPicPr>
          <p:nvPr/>
        </p:nvPicPr>
        <p:blipFill rotWithShape="1">
          <a:blip r:embed="rId3"/>
          <a:srcRect t="1509"/>
          <a:stretch/>
        </p:blipFill>
        <p:spPr>
          <a:xfrm>
            <a:off x="1921507" y="1107138"/>
            <a:ext cx="8348980" cy="4643723"/>
          </a:xfrm>
          <a:prstGeom prst="rect">
            <a:avLst/>
          </a:prstGeom>
        </p:spPr>
      </p:pic>
      <p:sp>
        <p:nvSpPr>
          <p:cNvPr id="4" name="TextBox 3">
            <a:extLst>
              <a:ext uri="{FF2B5EF4-FFF2-40B4-BE49-F238E27FC236}">
                <a16:creationId xmlns:a16="http://schemas.microsoft.com/office/drawing/2014/main" id="{88DE6C14-3CDC-244E-8093-1BAC9E0AF5CA}"/>
              </a:ext>
            </a:extLst>
          </p:cNvPr>
          <p:cNvSpPr txBox="1"/>
          <p:nvPr/>
        </p:nvSpPr>
        <p:spPr>
          <a:xfrm>
            <a:off x="2380611" y="590878"/>
            <a:ext cx="7430773" cy="430887"/>
          </a:xfrm>
          <a:prstGeom prst="rect">
            <a:avLst/>
          </a:prstGeom>
          <a:noFill/>
        </p:spPr>
        <p:txBody>
          <a:bodyPr wrap="square" rtlCol="0">
            <a:spAutoFit/>
          </a:bodyPr>
          <a:lstStyle/>
          <a:p>
            <a:pPr algn="ctr"/>
            <a:r>
              <a:rPr lang="en-US" sz="2200" dirty="0">
                <a:latin typeface="Georgia" panose="02040502050405020303" pitchFamily="18" charset="0"/>
              </a:rPr>
              <a:t>Antidiabetic drug sales in Australia</a:t>
            </a:r>
          </a:p>
        </p:txBody>
      </p:sp>
      <p:sp>
        <p:nvSpPr>
          <p:cNvPr id="5" name="TextBox 4">
            <a:extLst>
              <a:ext uri="{FF2B5EF4-FFF2-40B4-BE49-F238E27FC236}">
                <a16:creationId xmlns:a16="http://schemas.microsoft.com/office/drawing/2014/main" id="{5F744711-F028-4446-BF3B-6FE821E8ACC1}"/>
              </a:ext>
            </a:extLst>
          </p:cNvPr>
          <p:cNvSpPr txBox="1"/>
          <p:nvPr/>
        </p:nvSpPr>
        <p:spPr>
          <a:xfrm>
            <a:off x="0" y="5725551"/>
            <a:ext cx="7624690" cy="276999"/>
          </a:xfrm>
          <a:prstGeom prst="rect">
            <a:avLst/>
          </a:prstGeom>
          <a:noFill/>
        </p:spPr>
        <p:txBody>
          <a:bodyPr wrap="square" rtlCol="0">
            <a:spAutoFit/>
          </a:bodyPr>
          <a:lstStyle/>
          <a:p>
            <a:r>
              <a:rPr lang="en-US" sz="1200" i="1" dirty="0"/>
              <a:t>Source: Forecasting: Principles and Practice (</a:t>
            </a:r>
            <a:r>
              <a:rPr lang="en-US" sz="1200" i="1" dirty="0">
                <a:hlinkClick r:id="rId4"/>
              </a:rPr>
              <a:t>https://otexts.com/fpp2/</a:t>
            </a:r>
            <a:r>
              <a:rPr lang="en-US" sz="1200" i="1" dirty="0"/>
              <a:t>) </a:t>
            </a:r>
          </a:p>
        </p:txBody>
      </p:sp>
    </p:spTree>
    <p:extLst>
      <p:ext uri="{BB962C8B-B14F-4D97-AF65-F5344CB8AC3E}">
        <p14:creationId xmlns:p14="http://schemas.microsoft.com/office/powerpoint/2010/main" val="2905528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EE55AE-379F-D649-B1D5-26F3CE6E372B}"/>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u="sng" dirty="0"/>
              <a:t>Activity:</a:t>
            </a:r>
            <a:r>
              <a:rPr lang="en-US" dirty="0"/>
              <a:t> Malaria cases in Malawi facility </a:t>
            </a:r>
          </a:p>
        </p:txBody>
      </p:sp>
      <p:pic>
        <p:nvPicPr>
          <p:cNvPr id="7" name="Picture 6">
            <a:extLst>
              <a:ext uri="{FF2B5EF4-FFF2-40B4-BE49-F238E27FC236}">
                <a16:creationId xmlns:a16="http://schemas.microsoft.com/office/drawing/2014/main" id="{D4223DFF-94B8-0F45-B72E-BD90B09D8397}"/>
              </a:ext>
            </a:extLst>
          </p:cNvPr>
          <p:cNvPicPr>
            <a:picLocks noChangeAspect="1"/>
          </p:cNvPicPr>
          <p:nvPr/>
        </p:nvPicPr>
        <p:blipFill>
          <a:blip r:embed="rId2"/>
          <a:srcRect/>
          <a:stretch/>
        </p:blipFill>
        <p:spPr>
          <a:xfrm>
            <a:off x="768093" y="1796855"/>
            <a:ext cx="10655812" cy="3780105"/>
          </a:xfrm>
          <a:prstGeom prst="rect">
            <a:avLst/>
          </a:prstGeom>
        </p:spPr>
      </p:pic>
    </p:spTree>
    <p:extLst>
      <p:ext uri="{BB962C8B-B14F-4D97-AF65-F5344CB8AC3E}">
        <p14:creationId xmlns:p14="http://schemas.microsoft.com/office/powerpoint/2010/main" val="1629384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223D9956-EF11-E847-9924-0D21C19373CA}"/>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Malaria cases in Malawi facility </a:t>
            </a:r>
          </a:p>
        </p:txBody>
      </p:sp>
      <p:pic>
        <p:nvPicPr>
          <p:cNvPr id="5" name="Picture 4">
            <a:extLst>
              <a:ext uri="{FF2B5EF4-FFF2-40B4-BE49-F238E27FC236}">
                <a16:creationId xmlns:a16="http://schemas.microsoft.com/office/drawing/2014/main" id="{8A73B6E8-4DAD-6746-9F60-0A320CEFC27B}"/>
              </a:ext>
            </a:extLst>
          </p:cNvPr>
          <p:cNvPicPr>
            <a:picLocks noChangeAspect="1"/>
          </p:cNvPicPr>
          <p:nvPr/>
        </p:nvPicPr>
        <p:blipFill>
          <a:blip r:embed="rId2"/>
          <a:srcRect/>
          <a:stretch/>
        </p:blipFill>
        <p:spPr>
          <a:xfrm>
            <a:off x="632704" y="1834108"/>
            <a:ext cx="10926592" cy="3865046"/>
          </a:xfrm>
          <a:prstGeom prst="rect">
            <a:avLst/>
          </a:prstGeom>
        </p:spPr>
      </p:pic>
      <p:sp>
        <p:nvSpPr>
          <p:cNvPr id="8" name="TextBox 7">
            <a:extLst>
              <a:ext uri="{FF2B5EF4-FFF2-40B4-BE49-F238E27FC236}">
                <a16:creationId xmlns:a16="http://schemas.microsoft.com/office/drawing/2014/main" id="{BADA3F4E-A480-0943-A74D-FCA24974835F}"/>
              </a:ext>
            </a:extLst>
          </p:cNvPr>
          <p:cNvSpPr txBox="1"/>
          <p:nvPr/>
        </p:nvSpPr>
        <p:spPr>
          <a:xfrm>
            <a:off x="4485623" y="1287952"/>
            <a:ext cx="3220753"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05260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223D9956-EF11-E847-9924-0D21C19373CA}"/>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Malaria cases in Malawi facility </a:t>
            </a:r>
          </a:p>
        </p:txBody>
      </p:sp>
      <p:pic>
        <p:nvPicPr>
          <p:cNvPr id="4" name="Picture 3">
            <a:extLst>
              <a:ext uri="{FF2B5EF4-FFF2-40B4-BE49-F238E27FC236}">
                <a16:creationId xmlns:a16="http://schemas.microsoft.com/office/drawing/2014/main" id="{A60F768F-5B19-7C45-A9C7-69A4C8786F01}"/>
              </a:ext>
            </a:extLst>
          </p:cNvPr>
          <p:cNvPicPr>
            <a:picLocks noChangeAspect="1"/>
          </p:cNvPicPr>
          <p:nvPr/>
        </p:nvPicPr>
        <p:blipFill>
          <a:blip r:embed="rId2"/>
          <a:srcRect/>
          <a:stretch/>
        </p:blipFill>
        <p:spPr>
          <a:xfrm>
            <a:off x="633939" y="1834541"/>
            <a:ext cx="10924121" cy="3864172"/>
          </a:xfrm>
          <a:prstGeom prst="rect">
            <a:avLst/>
          </a:prstGeom>
        </p:spPr>
      </p:pic>
      <p:sp>
        <p:nvSpPr>
          <p:cNvPr id="10" name="TextBox 9">
            <a:extLst>
              <a:ext uri="{FF2B5EF4-FFF2-40B4-BE49-F238E27FC236}">
                <a16:creationId xmlns:a16="http://schemas.microsoft.com/office/drawing/2014/main" id="{05EF2A2A-1055-EA4D-8C90-FCD0860B8C23}"/>
              </a:ext>
            </a:extLst>
          </p:cNvPr>
          <p:cNvSpPr txBox="1"/>
          <p:nvPr/>
        </p:nvSpPr>
        <p:spPr>
          <a:xfrm>
            <a:off x="3561491" y="1288168"/>
            <a:ext cx="5069016"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·time+ε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32003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223D9956-EF11-E847-9924-0D21C19373CA}"/>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Malaria cases in Malawi facility </a:t>
            </a:r>
          </a:p>
        </p:txBody>
      </p:sp>
      <p:pic>
        <p:nvPicPr>
          <p:cNvPr id="5" name="Picture 4">
            <a:extLst>
              <a:ext uri="{FF2B5EF4-FFF2-40B4-BE49-F238E27FC236}">
                <a16:creationId xmlns:a16="http://schemas.microsoft.com/office/drawing/2014/main" id="{6F9F81FB-EBC9-594D-BAA3-940DCD7511AB}"/>
              </a:ext>
            </a:extLst>
          </p:cNvPr>
          <p:cNvPicPr>
            <a:picLocks noChangeAspect="1"/>
          </p:cNvPicPr>
          <p:nvPr/>
        </p:nvPicPr>
        <p:blipFill>
          <a:blip r:embed="rId2"/>
          <a:srcRect/>
          <a:stretch/>
        </p:blipFill>
        <p:spPr>
          <a:xfrm>
            <a:off x="633939" y="1834541"/>
            <a:ext cx="10924121" cy="3864172"/>
          </a:xfrm>
          <a:prstGeom prst="rect">
            <a:avLst/>
          </a:prstGeom>
        </p:spPr>
      </p:pic>
      <p:sp>
        <p:nvSpPr>
          <p:cNvPr id="10" name="TextBox 9">
            <a:extLst>
              <a:ext uri="{FF2B5EF4-FFF2-40B4-BE49-F238E27FC236}">
                <a16:creationId xmlns:a16="http://schemas.microsoft.com/office/drawing/2014/main" id="{2BA5BDC7-349A-B747-8285-A621429A523D}"/>
              </a:ext>
            </a:extLst>
          </p:cNvPr>
          <p:cNvSpPr txBox="1"/>
          <p:nvPr/>
        </p:nvSpPr>
        <p:spPr>
          <a:xfrm>
            <a:off x="2746364" y="1288168"/>
            <a:ext cx="6699270"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·time+β</a:t>
            </a:r>
            <a:r>
              <a:rPr lang="en-US" sz="3600" i="1" baseline="-25000" dirty="0">
                <a:latin typeface="Times New Roman" panose="02020603050405020304" pitchFamily="18" charset="0"/>
                <a:cs typeface="Times New Roman" panose="02020603050405020304" pitchFamily="18" charset="0"/>
              </a:rPr>
              <a:t>2</a:t>
            </a:r>
            <a:r>
              <a:rPr lang="en-US" sz="3600" i="1" dirty="0">
                <a:latin typeface="Times New Roman" panose="02020603050405020304" pitchFamily="18" charset="0"/>
                <a:cs typeface="Times New Roman" panose="02020603050405020304" pitchFamily="18" charset="0"/>
              </a:rPr>
              <a:t>·time</a:t>
            </a:r>
            <a:r>
              <a:rPr lang="en-US" sz="3600" i="1" baseline="30000" dirty="0">
                <a:latin typeface="Times New Roman" panose="02020603050405020304" pitchFamily="18" charset="0"/>
                <a:cs typeface="Times New Roman" panose="02020603050405020304" pitchFamily="18" charset="0"/>
              </a:rPr>
              <a:t>2</a:t>
            </a:r>
            <a:r>
              <a:rPr lang="en-US" sz="3600" i="1" dirty="0">
                <a:latin typeface="Times New Roman" panose="02020603050405020304" pitchFamily="18" charset="0"/>
                <a:cs typeface="Times New Roman" panose="02020603050405020304" pitchFamily="18" charset="0"/>
              </a:rPr>
              <a:t>+ε</a:t>
            </a:r>
            <a:r>
              <a:rPr lang="en-US" sz="3600" i="1" baseline="-25000" dirty="0">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32670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1EA7EF6-9218-A547-8A4A-D163973D88EE}"/>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How to deal with seasonality and trend?</a:t>
            </a:r>
          </a:p>
        </p:txBody>
      </p:sp>
      <p:sp>
        <p:nvSpPr>
          <p:cNvPr id="4" name="TextBox 3">
            <a:extLst>
              <a:ext uri="{FF2B5EF4-FFF2-40B4-BE49-F238E27FC236}">
                <a16:creationId xmlns:a16="http://schemas.microsoft.com/office/drawing/2014/main" id="{65137881-8A4A-E14D-94FB-32AEA0EEBF82}"/>
              </a:ext>
            </a:extLst>
          </p:cNvPr>
          <p:cNvSpPr txBox="1"/>
          <p:nvPr/>
        </p:nvSpPr>
        <p:spPr>
          <a:xfrm>
            <a:off x="942535" y="1388126"/>
            <a:ext cx="10156874" cy="4339650"/>
          </a:xfrm>
          <a:prstGeom prst="rect">
            <a:avLst/>
          </a:prstGeom>
          <a:noFill/>
        </p:spPr>
        <p:txBody>
          <a:bodyPr wrap="square" rtlCol="0">
            <a:spAutoFit/>
          </a:bodyPr>
          <a:lstStyle/>
          <a:p>
            <a:pPr marL="342900" indent="-342900">
              <a:buFont typeface="Arial" panose="020B0604020202020204" pitchFamily="34" charset="0"/>
              <a:buChar char="•"/>
            </a:pPr>
            <a:r>
              <a:rPr lang="en-US" sz="2400" b="1" dirty="0">
                <a:latin typeface="Georgia" panose="02040502050405020303" pitchFamily="18" charset="0"/>
              </a:rPr>
              <a:t>Seasonality: </a:t>
            </a:r>
            <a:r>
              <a:rPr lang="en-US" sz="2400" dirty="0">
                <a:latin typeface="Georgia" panose="02040502050405020303" pitchFamily="18" charset="0"/>
              </a:rPr>
              <a:t>Fourier series are popular ways to deal with seasonality in time series models </a:t>
            </a:r>
            <a:r>
              <a:rPr lang="en-US" sz="2400" i="1" dirty="0">
                <a:latin typeface="Georgia" panose="02040502050405020303" pitchFamily="18" charset="0"/>
              </a:rPr>
              <a:t>(other options: splines, dummy variables, etc.) </a:t>
            </a:r>
            <a:endParaRPr lang="en-US" sz="2400" dirty="0">
              <a:latin typeface="Georgia" panose="02040502050405020303" pitchFamily="18" charset="0"/>
            </a:endParaRP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endParaRPr lang="en-US" sz="2400" dirty="0">
              <a:latin typeface="Georgia" panose="02040502050405020303" pitchFamily="18" charset="0"/>
            </a:endParaRPr>
          </a:p>
          <a:p>
            <a:pPr marL="342900" indent="-342900">
              <a:buFont typeface="Arial" panose="020B0604020202020204" pitchFamily="34" charset="0"/>
              <a:buChar char="•"/>
            </a:pPr>
            <a:r>
              <a:rPr lang="en-US" sz="2400" b="1" dirty="0">
                <a:latin typeface="Georgia" panose="02040502050405020303" pitchFamily="18" charset="0"/>
              </a:rPr>
              <a:t>Trends: </a:t>
            </a:r>
            <a:r>
              <a:rPr lang="en-US" sz="2400" dirty="0">
                <a:latin typeface="Georgia" panose="02040502050405020303" pitchFamily="18" charset="0"/>
              </a:rPr>
              <a:t>Add a linear term(s) to capture yearly trend </a:t>
            </a:r>
          </a:p>
          <a:p>
            <a:pPr marL="800100" lvl="1" indent="-342900">
              <a:buFont typeface="Arial" panose="020B0604020202020204" pitchFamily="34" charset="0"/>
              <a:buChar char="•"/>
            </a:pPr>
            <a:r>
              <a:rPr lang="en-US" sz="2000" dirty="0">
                <a:latin typeface="Georgia" panose="02040502050405020303" pitchFamily="18" charset="0"/>
              </a:rPr>
              <a:t>Will only capture </a:t>
            </a:r>
            <a:r>
              <a:rPr lang="en-US" sz="2000" u="sng" dirty="0">
                <a:latin typeface="Georgia" panose="02040502050405020303" pitchFamily="18" charset="0"/>
              </a:rPr>
              <a:t>linear</a:t>
            </a:r>
            <a:r>
              <a:rPr lang="en-US" sz="2000" dirty="0">
                <a:latin typeface="Georgia" panose="02040502050405020303" pitchFamily="18" charset="0"/>
              </a:rPr>
              <a:t> decreases or increases over time</a:t>
            </a:r>
          </a:p>
          <a:p>
            <a:pPr marL="800100" lvl="1" indent="-342900">
              <a:buFont typeface="Arial" panose="020B0604020202020204" pitchFamily="34" charset="0"/>
              <a:buChar char="•"/>
            </a:pPr>
            <a:r>
              <a:rPr lang="en-US" sz="2000" dirty="0">
                <a:latin typeface="Georgia" panose="02040502050405020303" pitchFamily="18" charset="0"/>
              </a:rPr>
              <a:t>If changes are not linear, dummy variables or more complex transformations (log, quadratic, etc.) can be used</a:t>
            </a:r>
          </a:p>
          <a:p>
            <a:endParaRPr lang="en-US" sz="2400" b="1" dirty="0">
              <a:latin typeface="Georgia" panose="02040502050405020303" pitchFamily="18" charset="0"/>
            </a:endParaRPr>
          </a:p>
        </p:txBody>
      </p:sp>
      <p:pic>
        <p:nvPicPr>
          <p:cNvPr id="5" name="Picture 4" descr="Diagram&#10;&#10;Description automatically generated with medium confidence">
            <a:extLst>
              <a:ext uri="{FF2B5EF4-FFF2-40B4-BE49-F238E27FC236}">
                <a16:creationId xmlns:a16="http://schemas.microsoft.com/office/drawing/2014/main" id="{455C3632-71A8-F146-B4B5-7287BC2CC20C}"/>
              </a:ext>
            </a:extLst>
          </p:cNvPr>
          <p:cNvPicPr>
            <a:picLocks noChangeAspect="1"/>
          </p:cNvPicPr>
          <p:nvPr/>
        </p:nvPicPr>
        <p:blipFill>
          <a:blip r:embed="rId2"/>
          <a:stretch>
            <a:fillRect/>
          </a:stretch>
        </p:blipFill>
        <p:spPr>
          <a:xfrm>
            <a:off x="3219450" y="2284516"/>
            <a:ext cx="5753100" cy="1447800"/>
          </a:xfrm>
          <a:prstGeom prst="rect">
            <a:avLst/>
          </a:prstGeom>
        </p:spPr>
      </p:pic>
      <p:sp>
        <p:nvSpPr>
          <p:cNvPr id="6" name="TextBox 5">
            <a:extLst>
              <a:ext uri="{FF2B5EF4-FFF2-40B4-BE49-F238E27FC236}">
                <a16:creationId xmlns:a16="http://schemas.microsoft.com/office/drawing/2014/main" id="{CE4105FC-2663-9044-A3C3-9A74F641D40B}"/>
              </a:ext>
            </a:extLst>
          </p:cNvPr>
          <p:cNvSpPr txBox="1"/>
          <p:nvPr/>
        </p:nvSpPr>
        <p:spPr>
          <a:xfrm>
            <a:off x="0" y="5725551"/>
            <a:ext cx="7624690" cy="276999"/>
          </a:xfrm>
          <a:prstGeom prst="rect">
            <a:avLst/>
          </a:prstGeom>
          <a:noFill/>
        </p:spPr>
        <p:txBody>
          <a:bodyPr wrap="square" rtlCol="0">
            <a:spAutoFit/>
          </a:bodyPr>
          <a:lstStyle/>
          <a:p>
            <a:r>
              <a:rPr lang="en-US" sz="1200" i="1" dirty="0"/>
              <a:t>Source: Forecasting: Principles and Practice (</a:t>
            </a:r>
            <a:r>
              <a:rPr lang="en-US" sz="1200" i="1" dirty="0">
                <a:hlinkClick r:id="rId3"/>
              </a:rPr>
              <a:t>https://otexts.com/fpp2/</a:t>
            </a:r>
            <a:r>
              <a:rPr lang="en-US" sz="1200" i="1" dirty="0"/>
              <a:t>) </a:t>
            </a:r>
          </a:p>
        </p:txBody>
      </p:sp>
    </p:spTree>
    <p:extLst>
      <p:ext uri="{BB962C8B-B14F-4D97-AF65-F5344CB8AC3E}">
        <p14:creationId xmlns:p14="http://schemas.microsoft.com/office/powerpoint/2010/main" val="1905972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1EA7EF6-9218-A547-8A4A-D163973D88EE}"/>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Fourier series (</a:t>
            </a:r>
            <a:r>
              <a:rPr lang="en-US" i="1" dirty="0"/>
              <a:t>examples</a:t>
            </a:r>
            <a:r>
              <a:rPr lang="en-US" dirty="0"/>
              <a:t>)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9F4C08-D826-9C4C-B8DC-EAE0266A21BF}"/>
                  </a:ext>
                </a:extLst>
              </p:cNvPr>
              <p:cNvSpPr txBox="1"/>
              <p:nvPr/>
            </p:nvSpPr>
            <p:spPr>
              <a:xfrm>
                <a:off x="1603460" y="1402724"/>
                <a:ext cx="3368614" cy="461665"/>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sin(2</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 + cos(2</a:t>
                </a:r>
                <a14:m>
                  <m:oMath xmlns:m="http://schemas.openxmlformats.org/officeDocument/2006/math">
                    <m:r>
                      <a:rPr lang="en-US" sz="2400" i="1">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a:t>
                </a:r>
              </a:p>
            </p:txBody>
          </p:sp>
        </mc:Choice>
        <mc:Fallback xmlns="">
          <p:sp>
            <p:nvSpPr>
              <p:cNvPr id="6" name="TextBox 5">
                <a:extLst>
                  <a:ext uri="{FF2B5EF4-FFF2-40B4-BE49-F238E27FC236}">
                    <a16:creationId xmlns:a16="http://schemas.microsoft.com/office/drawing/2014/main" id="{C79F4C08-D826-9C4C-B8DC-EAE0266A21BF}"/>
                  </a:ext>
                </a:extLst>
              </p:cNvPr>
              <p:cNvSpPr txBox="1">
                <a:spLocks noRot="1" noChangeAspect="1" noMove="1" noResize="1" noEditPoints="1" noAdjustHandles="1" noChangeArrowheads="1" noChangeShapeType="1" noTextEdit="1"/>
              </p:cNvSpPr>
              <p:nvPr/>
            </p:nvSpPr>
            <p:spPr>
              <a:xfrm>
                <a:off x="1603460" y="1402724"/>
                <a:ext cx="3368614" cy="461665"/>
              </a:xfrm>
              <a:prstGeom prst="rect">
                <a:avLst/>
              </a:prstGeom>
              <a:blipFill>
                <a:blip r:embed="rId2"/>
                <a:stretch>
                  <a:fillRect l="-3008" t="-10811" r="-1880" b="-29730"/>
                </a:stretch>
              </a:blipFill>
            </p:spPr>
            <p:txBody>
              <a:bodyPr/>
              <a:lstStyle/>
              <a:p>
                <a:r>
                  <a:rPr lang="en-US">
                    <a:noFill/>
                  </a:rPr>
                  <a:t> </a:t>
                </a:r>
              </a:p>
            </p:txBody>
          </p:sp>
        </mc:Fallback>
      </mc:AlternateContent>
      <p:pic>
        <p:nvPicPr>
          <p:cNvPr id="7" name="Picture 6" descr="Diagram&#10;&#10;Description automatically generated">
            <a:extLst>
              <a:ext uri="{FF2B5EF4-FFF2-40B4-BE49-F238E27FC236}">
                <a16:creationId xmlns:a16="http://schemas.microsoft.com/office/drawing/2014/main" id="{1DDE77B7-D7C2-684C-8D3B-F0343C82279F}"/>
              </a:ext>
            </a:extLst>
          </p:cNvPr>
          <p:cNvPicPr>
            <a:picLocks noChangeAspect="1"/>
          </p:cNvPicPr>
          <p:nvPr/>
        </p:nvPicPr>
        <p:blipFill>
          <a:blip r:embed="rId3"/>
          <a:stretch>
            <a:fillRect/>
          </a:stretch>
        </p:blipFill>
        <p:spPr>
          <a:xfrm>
            <a:off x="924992" y="1921514"/>
            <a:ext cx="4482416" cy="387152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1CD7F5-B7D5-D142-B37F-C2272AE0C866}"/>
                  </a:ext>
                </a:extLst>
              </p:cNvPr>
              <p:cNvSpPr txBox="1"/>
              <p:nvPr/>
            </p:nvSpPr>
            <p:spPr>
              <a:xfrm>
                <a:off x="7219927" y="1142683"/>
                <a:ext cx="4047081" cy="830997"/>
              </a:xfrm>
              <a:prstGeom prst="rect">
                <a:avLst/>
              </a:prstGeom>
              <a:noFill/>
            </p:spPr>
            <p:txBody>
              <a:bodyPr wrap="square" rtlCol="0">
                <a:spAutoFit/>
              </a:bodyPr>
              <a:lstStyle/>
              <a:p>
                <a:pPr algn="ctr"/>
                <a:r>
                  <a:rPr lang="en-US" sz="2400" i="1" dirty="0">
                    <a:latin typeface="Times New Roman" panose="02020603050405020304" pitchFamily="18" charset="0"/>
                    <a:cs typeface="Times New Roman" panose="02020603050405020304" pitchFamily="18" charset="0"/>
                  </a:rPr>
                  <a:t>sin(2</a:t>
                </a:r>
                <a14:m>
                  <m:oMath xmlns:m="http://schemas.openxmlformats.org/officeDocument/2006/math">
                    <m:r>
                      <a:rPr lang="en-US" sz="2400" b="0" i="1" smtClean="0">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 + cos(2</a:t>
                </a:r>
                <a14:m>
                  <m:oMath xmlns:m="http://schemas.openxmlformats.org/officeDocument/2006/math">
                    <m:r>
                      <a:rPr lang="en-US" sz="2400" i="1">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 +</a:t>
                </a:r>
              </a:p>
              <a:p>
                <a:pPr algn="ctr"/>
                <a:r>
                  <a:rPr lang="en-US" sz="2400" i="1" dirty="0">
                    <a:latin typeface="Times New Roman" panose="02020603050405020304" pitchFamily="18" charset="0"/>
                    <a:cs typeface="Times New Roman" panose="02020603050405020304" pitchFamily="18" charset="0"/>
                  </a:rPr>
                  <a:t> sin(4</a:t>
                </a:r>
                <a14:m>
                  <m:oMath xmlns:m="http://schemas.openxmlformats.org/officeDocument/2006/math">
                    <m:r>
                      <a:rPr lang="en-US" sz="2400" i="1">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 + cos(4</a:t>
                </a:r>
                <a14:m>
                  <m:oMath xmlns:m="http://schemas.openxmlformats.org/officeDocument/2006/math">
                    <m:r>
                      <a:rPr lang="en-US" sz="2400" i="1">
                        <a:latin typeface="Cambria Math" panose="02040503050406030204" pitchFamily="18" charset="0"/>
                        <a:cs typeface="Times New Roman" panose="02020603050405020304" pitchFamily="18" charset="0"/>
                      </a:rPr>
                      <m:t>𝜋</m:t>
                    </m:r>
                  </m:oMath>
                </a14:m>
                <a:r>
                  <a:rPr lang="en-US" sz="2400" i="1" dirty="0">
                    <a:latin typeface="Times New Roman" panose="02020603050405020304" pitchFamily="18" charset="0"/>
                    <a:cs typeface="Times New Roman" panose="02020603050405020304" pitchFamily="18" charset="0"/>
                  </a:rPr>
                  <a:t>t/12)</a:t>
                </a:r>
              </a:p>
            </p:txBody>
          </p:sp>
        </mc:Choice>
        <mc:Fallback xmlns="">
          <p:sp>
            <p:nvSpPr>
              <p:cNvPr id="8" name="TextBox 7">
                <a:extLst>
                  <a:ext uri="{FF2B5EF4-FFF2-40B4-BE49-F238E27FC236}">
                    <a16:creationId xmlns:a16="http://schemas.microsoft.com/office/drawing/2014/main" id="{C21CD7F5-B7D5-D142-B37F-C2272AE0C866}"/>
                  </a:ext>
                </a:extLst>
              </p:cNvPr>
              <p:cNvSpPr txBox="1">
                <a:spLocks noRot="1" noChangeAspect="1" noMove="1" noResize="1" noEditPoints="1" noAdjustHandles="1" noChangeArrowheads="1" noChangeShapeType="1" noTextEdit="1"/>
              </p:cNvSpPr>
              <p:nvPr/>
            </p:nvSpPr>
            <p:spPr>
              <a:xfrm>
                <a:off x="7219927" y="1142683"/>
                <a:ext cx="4047081" cy="830997"/>
              </a:xfrm>
              <a:prstGeom prst="rect">
                <a:avLst/>
              </a:prstGeom>
              <a:blipFill>
                <a:blip r:embed="rId4"/>
                <a:stretch>
                  <a:fillRect t="-5970" b="-16418"/>
                </a:stretch>
              </a:blipFill>
            </p:spPr>
            <p:txBody>
              <a:bodyPr/>
              <a:lstStyle/>
              <a:p>
                <a:r>
                  <a:rPr lang="en-US">
                    <a:noFill/>
                  </a:rPr>
                  <a:t> </a:t>
                </a:r>
              </a:p>
            </p:txBody>
          </p:sp>
        </mc:Fallback>
      </mc:AlternateContent>
      <p:pic>
        <p:nvPicPr>
          <p:cNvPr id="13" name="Picture 12" descr="Diagram&#10;&#10;Description automatically generated">
            <a:extLst>
              <a:ext uri="{FF2B5EF4-FFF2-40B4-BE49-F238E27FC236}">
                <a16:creationId xmlns:a16="http://schemas.microsoft.com/office/drawing/2014/main" id="{CA486C2F-28B3-1D41-A40C-802BBBA6BEB9}"/>
              </a:ext>
            </a:extLst>
          </p:cNvPr>
          <p:cNvPicPr>
            <a:picLocks noChangeAspect="1"/>
          </p:cNvPicPr>
          <p:nvPr/>
        </p:nvPicPr>
        <p:blipFill>
          <a:blip r:embed="rId5"/>
          <a:stretch>
            <a:fillRect/>
          </a:stretch>
        </p:blipFill>
        <p:spPr>
          <a:xfrm>
            <a:off x="6729514" y="1878987"/>
            <a:ext cx="4580890" cy="3956578"/>
          </a:xfrm>
          <a:prstGeom prst="rect">
            <a:avLst/>
          </a:prstGeom>
        </p:spPr>
      </p:pic>
    </p:spTree>
    <p:extLst>
      <p:ext uri="{BB962C8B-B14F-4D97-AF65-F5344CB8AC3E}">
        <p14:creationId xmlns:p14="http://schemas.microsoft.com/office/powerpoint/2010/main" val="4052866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5CDF46-1F6B-EC46-B75C-0CAC7F0B94CE}"/>
              </a:ext>
            </a:extLst>
          </p:cNvPr>
          <p:cNvPicPr>
            <a:picLocks noChangeAspect="1"/>
          </p:cNvPicPr>
          <p:nvPr/>
        </p:nvPicPr>
        <p:blipFill>
          <a:blip r:embed="rId2"/>
          <a:srcRect/>
          <a:stretch/>
        </p:blipFill>
        <p:spPr>
          <a:xfrm>
            <a:off x="593716" y="1850808"/>
            <a:ext cx="11004567" cy="3892628"/>
          </a:xfrm>
          <a:prstGeom prst="rect">
            <a:avLst/>
          </a:prstGeom>
        </p:spPr>
      </p:pic>
      <p:sp>
        <p:nvSpPr>
          <p:cNvPr id="3" name="Title 3">
            <a:extLst>
              <a:ext uri="{FF2B5EF4-FFF2-40B4-BE49-F238E27FC236}">
                <a16:creationId xmlns:a16="http://schemas.microsoft.com/office/drawing/2014/main" id="{223D9956-EF11-E847-9924-0D21C19373CA}"/>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Malaria cases in Malawi facility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4CDD5E3-877A-0442-B9CD-83F2C5AD0767}"/>
                  </a:ext>
                </a:extLst>
              </p:cNvPr>
              <p:cNvSpPr txBox="1"/>
              <p:nvPr/>
            </p:nvSpPr>
            <p:spPr>
              <a:xfrm>
                <a:off x="1442802" y="1204477"/>
                <a:ext cx="9306394" cy="646331"/>
              </a:xfrm>
              <a:prstGeom prst="rect">
                <a:avLst/>
              </a:prstGeom>
              <a:noFill/>
            </p:spPr>
            <p:txBody>
              <a:bodyPr wrap="none" rtlCol="0">
                <a:spAutoFit/>
              </a:bodyPr>
              <a:lstStyle/>
              <a:p>
                <a:r>
                  <a:rPr lang="en-US" sz="3600" i="1" dirty="0" err="1">
                    <a:latin typeface="Times New Roman" panose="02020603050405020304" pitchFamily="18" charset="0"/>
                    <a:cs typeface="Times New Roman" panose="02020603050405020304" pitchFamily="18" charset="0"/>
                  </a:rPr>
                  <a:t>outcome</a:t>
                </a:r>
                <a:r>
                  <a:rPr lang="en-US" sz="3600" i="1" baseline="-25000" dirty="0" err="1">
                    <a:latin typeface="Times New Roman" panose="02020603050405020304" pitchFamily="18" charset="0"/>
                    <a:cs typeface="Times New Roman" panose="02020603050405020304" pitchFamily="18" charset="0"/>
                  </a:rPr>
                  <a:t>t</a:t>
                </a:r>
                <a:r>
                  <a:rPr lang="en-US" sz="3600" i="1" dirty="0">
                    <a:latin typeface="Times New Roman" panose="02020603050405020304" pitchFamily="18" charset="0"/>
                    <a:cs typeface="Times New Roman" panose="02020603050405020304" pitchFamily="18" charset="0"/>
                  </a:rPr>
                  <a:t> =β</a:t>
                </a:r>
                <a:r>
                  <a:rPr lang="en-US" sz="3600" i="1" baseline="-25000" dirty="0">
                    <a:latin typeface="Times New Roman" panose="02020603050405020304" pitchFamily="18" charset="0"/>
                    <a:cs typeface="Times New Roman" panose="02020603050405020304" pitchFamily="18" charset="0"/>
                  </a:rPr>
                  <a:t>0</a:t>
                </a:r>
                <a:r>
                  <a:rPr lang="en-US" sz="3600" i="1" dirty="0">
                    <a:latin typeface="Times New Roman" panose="02020603050405020304" pitchFamily="18" charset="0"/>
                    <a:cs typeface="Times New Roman" panose="02020603050405020304" pitchFamily="18" charset="0"/>
                  </a:rPr>
                  <a:t>+β</a:t>
                </a:r>
                <a:r>
                  <a:rPr lang="en-US" sz="3600" i="1" baseline="-25000" dirty="0">
                    <a:latin typeface="Times New Roman" panose="02020603050405020304" pitchFamily="18" charset="0"/>
                    <a:cs typeface="Times New Roman" panose="02020603050405020304" pitchFamily="18" charset="0"/>
                  </a:rPr>
                  <a:t>1</a:t>
                </a:r>
                <a:r>
                  <a:rPr lang="en-US" sz="3600" i="1" dirty="0">
                    <a:latin typeface="Times New Roman" panose="02020603050405020304" pitchFamily="18" charset="0"/>
                    <a:cs typeface="Times New Roman" panose="02020603050405020304" pitchFamily="18" charset="0"/>
                  </a:rPr>
                  <a:t>·sin(2</a:t>
                </a:r>
                <a14:m>
                  <m:oMath xmlns:m="http://schemas.openxmlformats.org/officeDocument/2006/math">
                    <m:r>
                      <a:rPr lang="en-US" sz="3600" b="0" i="1" smtClean="0">
                        <a:latin typeface="Cambria Math" panose="02040503050406030204" pitchFamily="18" charset="0"/>
                        <a:cs typeface="Times New Roman" panose="02020603050405020304" pitchFamily="18" charset="0"/>
                      </a:rPr>
                      <m:t>𝜋</m:t>
                    </m:r>
                  </m:oMath>
                </a14:m>
                <a:r>
                  <a:rPr lang="en-US" sz="3600" i="1" dirty="0">
                    <a:latin typeface="Times New Roman" panose="02020603050405020304" pitchFamily="18" charset="0"/>
                    <a:cs typeface="Times New Roman" panose="02020603050405020304" pitchFamily="18" charset="0"/>
                  </a:rPr>
                  <a:t>t/12)+ β</a:t>
                </a:r>
                <a:r>
                  <a:rPr lang="en-US" sz="3600" i="1" baseline="-25000" dirty="0">
                    <a:latin typeface="Times New Roman" panose="02020603050405020304" pitchFamily="18" charset="0"/>
                    <a:cs typeface="Times New Roman" panose="02020603050405020304" pitchFamily="18" charset="0"/>
                  </a:rPr>
                  <a:t>2</a:t>
                </a:r>
                <a:r>
                  <a:rPr lang="en-US" sz="3600" i="1" dirty="0">
                    <a:latin typeface="Times New Roman" panose="02020603050405020304" pitchFamily="18" charset="0"/>
                    <a:cs typeface="Times New Roman" panose="02020603050405020304" pitchFamily="18" charset="0"/>
                  </a:rPr>
                  <a:t>·cos(2</a:t>
                </a:r>
                <a14:m>
                  <m:oMath xmlns:m="http://schemas.openxmlformats.org/officeDocument/2006/math">
                    <m:r>
                      <a:rPr lang="en-US" sz="3600" i="1">
                        <a:latin typeface="Cambria Math" panose="02040503050406030204" pitchFamily="18" charset="0"/>
                        <a:cs typeface="Times New Roman" panose="02020603050405020304" pitchFamily="18" charset="0"/>
                      </a:rPr>
                      <m:t>𝜋</m:t>
                    </m:r>
                  </m:oMath>
                </a14:m>
                <a:r>
                  <a:rPr lang="en-US" sz="3600" i="1" dirty="0">
                    <a:latin typeface="Times New Roman" panose="02020603050405020304" pitchFamily="18" charset="0"/>
                    <a:cs typeface="Times New Roman" panose="02020603050405020304" pitchFamily="18" charset="0"/>
                  </a:rPr>
                  <a:t>t/12)+ </a:t>
                </a:r>
                <a:r>
                  <a:rPr lang="en-US" sz="3600" i="1" dirty="0" err="1">
                    <a:latin typeface="Times New Roman" panose="02020603050405020304" pitchFamily="18" charset="0"/>
                    <a:cs typeface="Times New Roman" panose="02020603050405020304" pitchFamily="18" charset="0"/>
                  </a:rPr>
                  <a:t>ε</a:t>
                </a:r>
                <a:r>
                  <a:rPr lang="en-US" sz="3600" i="1" baseline="-25000" dirty="0" err="1">
                    <a:latin typeface="Times New Roman" panose="02020603050405020304" pitchFamily="18" charset="0"/>
                    <a:cs typeface="Times New Roman" panose="02020603050405020304" pitchFamily="18" charset="0"/>
                  </a:rPr>
                  <a:t>t</a:t>
                </a:r>
                <a:endParaRPr lang="en-US" sz="3600" i="1" dirty="0">
                  <a:latin typeface="Times New Roman" panose="02020603050405020304" pitchFamily="18" charset="0"/>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C4CDD5E3-877A-0442-B9CD-83F2C5AD0767}"/>
                  </a:ext>
                </a:extLst>
              </p:cNvPr>
              <p:cNvSpPr txBox="1">
                <a:spLocks noRot="1" noChangeAspect="1" noMove="1" noResize="1" noEditPoints="1" noAdjustHandles="1" noChangeArrowheads="1" noChangeShapeType="1" noTextEdit="1"/>
              </p:cNvSpPr>
              <p:nvPr/>
            </p:nvSpPr>
            <p:spPr>
              <a:xfrm>
                <a:off x="1442802" y="1204477"/>
                <a:ext cx="9306394" cy="646331"/>
              </a:xfrm>
              <a:prstGeom prst="rect">
                <a:avLst/>
              </a:prstGeom>
              <a:blipFill>
                <a:blip r:embed="rId3"/>
                <a:stretch>
                  <a:fillRect l="-2044" t="-15686" r="-136" b="-35294"/>
                </a:stretch>
              </a:blipFill>
            </p:spPr>
            <p:txBody>
              <a:bodyPr/>
              <a:lstStyle/>
              <a:p>
                <a:r>
                  <a:rPr lang="en-US">
                    <a:noFill/>
                  </a:rPr>
                  <a:t> </a:t>
                </a:r>
              </a:p>
            </p:txBody>
          </p:sp>
        </mc:Fallback>
      </mc:AlternateContent>
    </p:spTree>
    <p:extLst>
      <p:ext uri="{BB962C8B-B14F-4D97-AF65-F5344CB8AC3E}">
        <p14:creationId xmlns:p14="http://schemas.microsoft.com/office/powerpoint/2010/main" val="38075108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C939C-3AF1-7420-9330-C9E0F997E3AF}"/>
              </a:ext>
            </a:extLst>
          </p:cNvPr>
          <p:cNvSpPr txBox="1">
            <a:spLocks/>
          </p:cNvSpPr>
          <p:nvPr/>
        </p:nvSpPr>
        <p:spPr>
          <a:xfrm>
            <a:off x="838200" y="365126"/>
            <a:ext cx="10515600" cy="1023000"/>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Georgia" panose="02040502050405020303" pitchFamily="18" charset="0"/>
                <a:ea typeface="+mj-ea"/>
                <a:cs typeface="+mj-cs"/>
              </a:defRPr>
            </a:lvl1pPr>
          </a:lstStyle>
          <a:p>
            <a:r>
              <a:rPr lang="en-US" dirty="0"/>
              <a:t>Extra Slides</a:t>
            </a:r>
          </a:p>
        </p:txBody>
      </p:sp>
    </p:spTree>
    <p:extLst>
      <p:ext uri="{BB962C8B-B14F-4D97-AF65-F5344CB8AC3E}">
        <p14:creationId xmlns:p14="http://schemas.microsoft.com/office/powerpoint/2010/main" val="22513082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Autocorrelation</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8785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203A8-DC58-54D7-754C-7AAA4079858D}"/>
              </a:ext>
            </a:extLst>
          </p:cNvPr>
          <p:cNvSpPr>
            <a:spLocks noGrp="1"/>
          </p:cNvSpPr>
          <p:nvPr>
            <p:ph type="title"/>
          </p:nvPr>
        </p:nvSpPr>
        <p:spPr/>
        <p:txBody>
          <a:bodyPr/>
          <a:lstStyle/>
          <a:p>
            <a:r>
              <a:rPr lang="en-US" dirty="0"/>
              <a:t>Goals of this training - today</a:t>
            </a:r>
          </a:p>
        </p:txBody>
      </p:sp>
      <p:sp>
        <p:nvSpPr>
          <p:cNvPr id="3" name="Content Placeholder 2">
            <a:extLst>
              <a:ext uri="{FF2B5EF4-FFF2-40B4-BE49-F238E27FC236}">
                <a16:creationId xmlns:a16="http://schemas.microsoft.com/office/drawing/2014/main" id="{577CAD88-C2EF-F24C-35EA-F121BA63A02B}"/>
              </a:ext>
            </a:extLst>
          </p:cNvPr>
          <p:cNvSpPr>
            <a:spLocks noGrp="1"/>
          </p:cNvSpPr>
          <p:nvPr>
            <p:ph idx="1"/>
          </p:nvPr>
        </p:nvSpPr>
        <p:spPr>
          <a:xfrm>
            <a:off x="838200" y="1564395"/>
            <a:ext cx="10515600" cy="3206985"/>
          </a:xfrm>
        </p:spPr>
        <p:txBody>
          <a:bodyPr/>
          <a:lstStyle/>
          <a:p>
            <a:r>
              <a:rPr lang="en-US" dirty="0">
                <a:highlight>
                  <a:srgbClr val="FFFF00"/>
                </a:highlight>
              </a:rPr>
              <a:t>Become familiar with the R programming language.</a:t>
            </a:r>
          </a:p>
          <a:p>
            <a:r>
              <a:rPr lang="en-US" dirty="0"/>
              <a:t>Understand syndromic surveillance and implement an outbreak detection model.</a:t>
            </a:r>
          </a:p>
          <a:p>
            <a:pPr lvl="1"/>
            <a:r>
              <a:rPr lang="en-US" sz="2400" dirty="0"/>
              <a:t>Identify relevant indicators</a:t>
            </a:r>
          </a:p>
          <a:p>
            <a:pPr lvl="1"/>
            <a:r>
              <a:rPr lang="en-US" sz="2400" dirty="0">
                <a:highlight>
                  <a:srgbClr val="FFFF00"/>
                </a:highlight>
              </a:rPr>
              <a:t>To describe and interpret the models used </a:t>
            </a:r>
          </a:p>
          <a:p>
            <a:pPr lvl="1"/>
            <a:r>
              <a:rPr lang="en-US" sz="2400" dirty="0"/>
              <a:t>Implement data cleaning, modeling and visualization process in R.</a:t>
            </a:r>
          </a:p>
          <a:p>
            <a:pPr marL="457200" lvl="1" indent="0">
              <a:buNone/>
            </a:pPr>
            <a:endParaRPr lang="en-US" sz="1050" dirty="0"/>
          </a:p>
          <a:p>
            <a:pPr lvl="1"/>
            <a:endParaRPr lang="en-US" dirty="0"/>
          </a:p>
        </p:txBody>
      </p:sp>
    </p:spTree>
    <p:extLst>
      <p:ext uri="{BB962C8B-B14F-4D97-AF65-F5344CB8AC3E}">
        <p14:creationId xmlns:p14="http://schemas.microsoft.com/office/powerpoint/2010/main" val="18974899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autocorrelation?</a:t>
            </a:r>
          </a:p>
        </p:txBody>
      </p:sp>
      <p:sp>
        <p:nvSpPr>
          <p:cNvPr id="3" name="Content Placeholder 2"/>
          <p:cNvSpPr>
            <a:spLocks noGrp="1"/>
          </p:cNvSpPr>
          <p:nvPr>
            <p:ph idx="1"/>
          </p:nvPr>
        </p:nvSpPr>
        <p:spPr/>
        <p:txBody>
          <a:bodyPr/>
          <a:lstStyle/>
          <a:p>
            <a:r>
              <a:rPr lang="en-US" dirty="0"/>
              <a:t>Relationship in data points over time</a:t>
            </a:r>
          </a:p>
          <a:p>
            <a:pPr lvl="1"/>
            <a:r>
              <a:rPr lang="en-US" dirty="0"/>
              <a:t>Means the data points are not independent</a:t>
            </a:r>
          </a:p>
          <a:p>
            <a:endParaRPr lang="en-US" dirty="0"/>
          </a:p>
          <a:p>
            <a:r>
              <a:rPr lang="en-US" dirty="0"/>
              <a:t>Two types we will discuss:</a:t>
            </a:r>
          </a:p>
          <a:p>
            <a:pPr lvl="1"/>
            <a:r>
              <a:rPr lang="en-US" dirty="0" err="1"/>
              <a:t>Autoregression</a:t>
            </a:r>
            <a:endParaRPr lang="en-US" dirty="0"/>
          </a:p>
          <a:p>
            <a:pPr lvl="1"/>
            <a:r>
              <a:rPr lang="en-US" dirty="0"/>
              <a:t>Moving Average</a:t>
            </a:r>
          </a:p>
        </p:txBody>
      </p:sp>
    </p:spTree>
    <p:extLst>
      <p:ext uri="{BB962C8B-B14F-4D97-AF65-F5344CB8AC3E}">
        <p14:creationId xmlns:p14="http://schemas.microsoft.com/office/powerpoint/2010/main" val="30746512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nvGraphicFramePr>
        <p:xfrm>
          <a:off x="7229016" y="357902"/>
          <a:ext cx="3511556" cy="947563"/>
        </p:xfrm>
        <a:graphic>
          <a:graphicData uri="http://schemas.openxmlformats.org/presentationml/2006/ole">
            <mc:AlternateContent xmlns:mc="http://schemas.openxmlformats.org/markup-compatibility/2006">
              <mc:Choice xmlns:v="urn:schemas-microsoft-com:vml" Requires="v">
                <p:oleObj name="Equation" r:id="rId3" imgW="800100" imgH="215900" progId="Equation.3">
                  <p:embed/>
                </p:oleObj>
              </mc:Choice>
              <mc:Fallback>
                <p:oleObj name="Equation" r:id="rId3" imgW="800100" imgH="215900" progId="Equation.3">
                  <p:embed/>
                  <p:pic>
                    <p:nvPicPr>
                      <p:cNvPr id="2" name="Object 1"/>
                      <p:cNvPicPr/>
                      <p:nvPr/>
                    </p:nvPicPr>
                    <p:blipFill>
                      <a:blip r:embed="rId4"/>
                      <a:stretch>
                        <a:fillRect/>
                      </a:stretch>
                    </p:blipFill>
                    <p:spPr>
                      <a:xfrm>
                        <a:off x="7229016" y="357902"/>
                        <a:ext cx="3511556" cy="947563"/>
                      </a:xfrm>
                      <a:prstGeom prst="rect">
                        <a:avLst/>
                      </a:prstGeom>
                    </p:spPr>
                  </p:pic>
                </p:oleObj>
              </mc:Fallback>
            </mc:AlternateContent>
          </a:graphicData>
        </a:graphic>
      </p:graphicFrame>
      <p:sp>
        <p:nvSpPr>
          <p:cNvPr id="3" name="Title 2"/>
          <p:cNvSpPr>
            <a:spLocks noGrp="1"/>
          </p:cNvSpPr>
          <p:nvPr>
            <p:ph type="title"/>
          </p:nvPr>
        </p:nvSpPr>
        <p:spPr/>
        <p:txBody>
          <a:bodyPr/>
          <a:lstStyle/>
          <a:p>
            <a:pPr algn="l"/>
            <a:r>
              <a:rPr lang="en-US" dirty="0" err="1"/>
              <a:t>Autoregression</a:t>
            </a:r>
            <a:endParaRPr lang="en-US" dirty="0"/>
          </a:p>
        </p:txBody>
      </p:sp>
      <p:pic>
        <p:nvPicPr>
          <p:cNvPr id="5" name="Picture 4" descr="Rplot01.png"/>
          <p:cNvPicPr>
            <a:picLocks noChangeAspect="1"/>
          </p:cNvPicPr>
          <p:nvPr/>
        </p:nvPicPr>
        <p:blipFill rotWithShape="1">
          <a:blip r:embed="rId5">
            <a:extLst>
              <a:ext uri="{28A0092B-C50C-407E-A947-70E740481C1C}">
                <a14:useLocalDpi xmlns:a14="http://schemas.microsoft.com/office/drawing/2010/main" val="0"/>
              </a:ext>
            </a:extLst>
          </a:blip>
          <a:srcRect t="9921" b="8465"/>
          <a:stretch/>
        </p:blipFill>
        <p:spPr>
          <a:xfrm>
            <a:off x="118056" y="1260927"/>
            <a:ext cx="12073944" cy="5597073"/>
          </a:xfrm>
          <a:prstGeom prst="rect">
            <a:avLst/>
          </a:prstGeom>
        </p:spPr>
      </p:pic>
    </p:spTree>
    <p:extLst>
      <p:ext uri="{BB962C8B-B14F-4D97-AF65-F5344CB8AC3E}">
        <p14:creationId xmlns:p14="http://schemas.microsoft.com/office/powerpoint/2010/main" val="37092466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nvGraphicFramePr>
        <p:xfrm>
          <a:off x="7146925" y="357188"/>
          <a:ext cx="3676650" cy="947737"/>
        </p:xfrm>
        <a:graphic>
          <a:graphicData uri="http://schemas.openxmlformats.org/presentationml/2006/ole">
            <mc:AlternateContent xmlns:mc="http://schemas.openxmlformats.org/markup-compatibility/2006">
              <mc:Choice xmlns:v="urn:schemas-microsoft-com:vml" Requires="v">
                <p:oleObj name="Equation" r:id="rId3" imgW="838200" imgH="215900" progId="Equation.3">
                  <p:embed/>
                </p:oleObj>
              </mc:Choice>
              <mc:Fallback>
                <p:oleObj name="Equation" r:id="rId3" imgW="838200" imgH="215900" progId="Equation.3">
                  <p:embed/>
                  <p:pic>
                    <p:nvPicPr>
                      <p:cNvPr id="2" name="Object 1"/>
                      <p:cNvPicPr/>
                      <p:nvPr/>
                    </p:nvPicPr>
                    <p:blipFill>
                      <a:blip r:embed="rId4"/>
                      <a:stretch>
                        <a:fillRect/>
                      </a:stretch>
                    </p:blipFill>
                    <p:spPr>
                      <a:xfrm>
                        <a:off x="7146925" y="357188"/>
                        <a:ext cx="3676650" cy="947737"/>
                      </a:xfrm>
                      <a:prstGeom prst="rect">
                        <a:avLst/>
                      </a:prstGeom>
                    </p:spPr>
                  </p:pic>
                </p:oleObj>
              </mc:Fallback>
            </mc:AlternateContent>
          </a:graphicData>
        </a:graphic>
      </p:graphicFrame>
      <p:sp>
        <p:nvSpPr>
          <p:cNvPr id="3" name="Title 2"/>
          <p:cNvSpPr>
            <a:spLocks noGrp="1"/>
          </p:cNvSpPr>
          <p:nvPr>
            <p:ph type="title"/>
          </p:nvPr>
        </p:nvSpPr>
        <p:spPr/>
        <p:txBody>
          <a:bodyPr/>
          <a:lstStyle/>
          <a:p>
            <a:pPr algn="l"/>
            <a:r>
              <a:rPr lang="en-US" dirty="0"/>
              <a:t>Moving Average</a:t>
            </a:r>
          </a:p>
        </p:txBody>
      </p:sp>
      <p:pic>
        <p:nvPicPr>
          <p:cNvPr id="4" name="Picture 3" descr="Rplot02.png"/>
          <p:cNvPicPr>
            <a:picLocks noChangeAspect="1"/>
          </p:cNvPicPr>
          <p:nvPr/>
        </p:nvPicPr>
        <p:blipFill rotWithShape="1">
          <a:blip r:embed="rId5">
            <a:extLst>
              <a:ext uri="{28A0092B-C50C-407E-A947-70E740481C1C}">
                <a14:useLocalDpi xmlns:a14="http://schemas.microsoft.com/office/drawing/2010/main" val="0"/>
              </a:ext>
            </a:extLst>
          </a:blip>
          <a:srcRect t="12566" b="8069"/>
          <a:stretch/>
        </p:blipFill>
        <p:spPr>
          <a:xfrm>
            <a:off x="0" y="1415143"/>
            <a:ext cx="12070080" cy="5442857"/>
          </a:xfrm>
          <a:prstGeom prst="rect">
            <a:avLst/>
          </a:prstGeom>
        </p:spPr>
      </p:pic>
    </p:spTree>
    <p:extLst>
      <p:ext uri="{BB962C8B-B14F-4D97-AF65-F5344CB8AC3E}">
        <p14:creationId xmlns:p14="http://schemas.microsoft.com/office/powerpoint/2010/main" val="13717953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Methods to Check Autocorrelation</a:t>
            </a:r>
          </a:p>
        </p:txBody>
      </p:sp>
      <p:sp>
        <p:nvSpPr>
          <p:cNvPr id="6" name="Content Placeholder 5"/>
          <p:cNvSpPr>
            <a:spLocks noGrp="1"/>
          </p:cNvSpPr>
          <p:nvPr>
            <p:ph idx="1"/>
          </p:nvPr>
        </p:nvSpPr>
        <p:spPr/>
        <p:txBody>
          <a:bodyPr/>
          <a:lstStyle/>
          <a:p>
            <a:r>
              <a:rPr lang="en-US" sz="3200" dirty="0"/>
              <a:t>Several methods, including:</a:t>
            </a:r>
          </a:p>
          <a:p>
            <a:pPr lvl="1"/>
            <a:r>
              <a:rPr lang="en-US" sz="2800" dirty="0"/>
              <a:t>Durbin-Watson test</a:t>
            </a:r>
          </a:p>
          <a:p>
            <a:pPr lvl="1"/>
            <a:r>
              <a:rPr lang="en-US" sz="2800" dirty="0"/>
              <a:t>Residual plots</a:t>
            </a:r>
          </a:p>
          <a:p>
            <a:pPr lvl="1"/>
            <a:r>
              <a:rPr lang="en-US" sz="2800" dirty="0"/>
              <a:t>ACF and partial-ACF plots</a:t>
            </a:r>
          </a:p>
        </p:txBody>
      </p:sp>
    </p:spTree>
    <p:extLst>
      <p:ext uri="{BB962C8B-B14F-4D97-AF65-F5344CB8AC3E}">
        <p14:creationId xmlns:p14="http://schemas.microsoft.com/office/powerpoint/2010/main" val="11315613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Durbin-Watson test</a:t>
            </a:r>
          </a:p>
        </p:txBody>
      </p:sp>
      <p:sp>
        <p:nvSpPr>
          <p:cNvPr id="3" name="Content Placeholder 2"/>
          <p:cNvSpPr>
            <a:spLocks noGrp="1"/>
          </p:cNvSpPr>
          <p:nvPr>
            <p:ph idx="1"/>
          </p:nvPr>
        </p:nvSpPr>
        <p:spPr/>
        <p:txBody>
          <a:bodyPr>
            <a:normAutofit/>
          </a:bodyPr>
          <a:lstStyle/>
          <a:p>
            <a:r>
              <a:rPr lang="en-US" dirty="0"/>
              <a:t>A formal test that tests for correlated residuals</a:t>
            </a:r>
          </a:p>
          <a:p>
            <a:r>
              <a:rPr lang="en-US" dirty="0"/>
              <a:t>Interpretation</a:t>
            </a:r>
          </a:p>
          <a:p>
            <a:pPr lvl="1"/>
            <a:r>
              <a:rPr lang="en-US" dirty="0"/>
              <a:t>Values of 2 indicate no autocorrelation</a:t>
            </a:r>
          </a:p>
          <a:p>
            <a:pPr lvl="1"/>
            <a:r>
              <a:rPr lang="en-US" dirty="0"/>
              <a:t>lower values indicate positive correlation, higher indicates negative correlation</a:t>
            </a:r>
          </a:p>
        </p:txBody>
      </p:sp>
      <p:sp>
        <p:nvSpPr>
          <p:cNvPr id="7" name="Content Placeholder 4">
            <a:extLst>
              <a:ext uri="{FF2B5EF4-FFF2-40B4-BE49-F238E27FC236}">
                <a16:creationId xmlns:a16="http://schemas.microsoft.com/office/drawing/2014/main" id="{6B455B5C-26E0-8E43-9152-8C5BF863EBE6}"/>
              </a:ext>
            </a:extLst>
          </p:cNvPr>
          <p:cNvSpPr>
            <a:spLocks noGrp="1"/>
          </p:cNvSpPr>
          <p:nvPr>
            <p:ph sz="quarter" idx="13"/>
          </p:nvPr>
        </p:nvSpPr>
        <p:spPr>
          <a:xfrm>
            <a:off x="926432" y="4053015"/>
            <a:ext cx="10190747" cy="1637921"/>
          </a:xfrm>
        </p:spPr>
        <p:txBody>
          <a:bodyPr>
            <a:noAutofit/>
          </a:bodyPr>
          <a:lstStyle/>
          <a:p>
            <a:pPr>
              <a:lnSpc>
                <a:spcPct val="100000"/>
              </a:lnSpc>
              <a:spcBef>
                <a:spcPts val="0"/>
              </a:spcBef>
            </a:pPr>
            <a:r>
              <a:rPr lang="en-US" sz="1800" dirty="0">
                <a:solidFill>
                  <a:schemeClr val="accent6">
                    <a:lumMod val="75000"/>
                  </a:schemeClr>
                </a:solidFill>
              </a:rPr>
              <a:t># Durbin-</a:t>
            </a:r>
            <a:r>
              <a:rPr lang="en-US" sz="1800" dirty="0" err="1">
                <a:solidFill>
                  <a:schemeClr val="accent6">
                    <a:lumMod val="75000"/>
                  </a:schemeClr>
                </a:solidFill>
              </a:rPr>
              <a:t>watson</a:t>
            </a:r>
            <a:r>
              <a:rPr lang="en-US" sz="1800" dirty="0">
                <a:solidFill>
                  <a:schemeClr val="accent6">
                    <a:lumMod val="75000"/>
                  </a:schemeClr>
                </a:solidFill>
              </a:rPr>
              <a:t> test, 8 time periods</a:t>
            </a:r>
          </a:p>
          <a:p>
            <a:pPr>
              <a:lnSpc>
                <a:spcPct val="100000"/>
              </a:lnSpc>
              <a:spcBef>
                <a:spcPts val="0"/>
              </a:spcBef>
            </a:pPr>
            <a:r>
              <a:rPr lang="en-US" sz="1800" dirty="0"/>
              <a:t>dwt(ols.model.time2,max.lag=8,alternative="</a:t>
            </a:r>
            <a:r>
              <a:rPr lang="en-US" sz="1800" dirty="0" err="1"/>
              <a:t>two.sided</a:t>
            </a:r>
            <a:r>
              <a:rPr lang="en-US" sz="1800" dirty="0"/>
              <a:t>")</a:t>
            </a:r>
          </a:p>
        </p:txBody>
      </p:sp>
    </p:spTree>
    <p:extLst>
      <p:ext uri="{BB962C8B-B14F-4D97-AF65-F5344CB8AC3E}">
        <p14:creationId xmlns:p14="http://schemas.microsoft.com/office/powerpoint/2010/main" val="3756745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15FCF5-9333-3F4B-AC73-6D91D04F7631}"/>
              </a:ext>
            </a:extLst>
          </p:cNvPr>
          <p:cNvPicPr>
            <a:picLocks noChangeAspect="1"/>
          </p:cNvPicPr>
          <p:nvPr/>
        </p:nvPicPr>
        <p:blipFill>
          <a:blip r:embed="rId3"/>
          <a:stretch>
            <a:fillRect/>
          </a:stretch>
        </p:blipFill>
        <p:spPr>
          <a:xfrm>
            <a:off x="1876168" y="318412"/>
            <a:ext cx="8439664" cy="5421243"/>
          </a:xfrm>
          <a:prstGeom prst="rect">
            <a:avLst/>
          </a:prstGeom>
        </p:spPr>
      </p:pic>
    </p:spTree>
    <p:extLst>
      <p:ext uri="{BB962C8B-B14F-4D97-AF65-F5344CB8AC3E}">
        <p14:creationId xmlns:p14="http://schemas.microsoft.com/office/powerpoint/2010/main" val="2032799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Residual plot</a:t>
            </a:r>
          </a:p>
        </p:txBody>
      </p:sp>
      <p:sp>
        <p:nvSpPr>
          <p:cNvPr id="3" name="Content Placeholder 2"/>
          <p:cNvSpPr>
            <a:spLocks noGrp="1"/>
          </p:cNvSpPr>
          <p:nvPr>
            <p:ph idx="1"/>
          </p:nvPr>
        </p:nvSpPr>
        <p:spPr/>
        <p:txBody>
          <a:bodyPr>
            <a:normAutofit/>
          </a:bodyPr>
          <a:lstStyle/>
          <a:p>
            <a:r>
              <a:rPr lang="en-US" dirty="0"/>
              <a:t>Use a residual plot to visually inspect for independence</a:t>
            </a:r>
          </a:p>
        </p:txBody>
      </p:sp>
      <p:sp>
        <p:nvSpPr>
          <p:cNvPr id="6" name="Content Placeholder 4">
            <a:extLst>
              <a:ext uri="{FF2B5EF4-FFF2-40B4-BE49-F238E27FC236}">
                <a16:creationId xmlns:a16="http://schemas.microsoft.com/office/drawing/2014/main" id="{B77EDF7C-6D40-AC40-B9C9-D49FA9EFA698}"/>
              </a:ext>
            </a:extLst>
          </p:cNvPr>
          <p:cNvSpPr>
            <a:spLocks noGrp="1"/>
          </p:cNvSpPr>
          <p:nvPr>
            <p:ph sz="quarter" idx="13"/>
          </p:nvPr>
        </p:nvSpPr>
        <p:spPr>
          <a:xfrm>
            <a:off x="926432" y="2360141"/>
            <a:ext cx="10190747" cy="3330796"/>
          </a:xfrm>
        </p:spPr>
        <p:txBody>
          <a:bodyPr>
            <a:noAutofit/>
          </a:bodyPr>
          <a:lstStyle/>
          <a:p>
            <a:pPr>
              <a:lnSpc>
                <a:spcPct val="100000"/>
              </a:lnSpc>
              <a:spcBef>
                <a:spcPts val="0"/>
              </a:spcBef>
            </a:pPr>
            <a:r>
              <a:rPr lang="en-US" sz="1800" dirty="0" err="1"/>
              <a:t>ggplot</a:t>
            </a:r>
            <a:r>
              <a:rPr lang="en-US" sz="1800" dirty="0"/>
              <a:t>(</a:t>
            </a:r>
            <a:r>
              <a:rPr lang="en-US" sz="1800" dirty="0" err="1"/>
              <a:t>dataset,aes</a:t>
            </a:r>
            <a:r>
              <a:rPr lang="en-US" sz="1800" dirty="0"/>
              <a:t>(x=</a:t>
            </a:r>
            <a:r>
              <a:rPr lang="en-US" sz="1800" dirty="0" err="1"/>
              <a:t>time,y</a:t>
            </a:r>
            <a:r>
              <a:rPr lang="en-US" sz="1800" dirty="0"/>
              <a:t>=ols.model.time2$residuals)) + </a:t>
            </a:r>
          </a:p>
          <a:p>
            <a:pPr>
              <a:lnSpc>
                <a:spcPct val="100000"/>
              </a:lnSpc>
              <a:spcBef>
                <a:spcPts val="0"/>
              </a:spcBef>
            </a:pPr>
            <a:r>
              <a:rPr lang="en-US" sz="1800" dirty="0"/>
              <a:t>  # Add points</a:t>
            </a:r>
          </a:p>
          <a:p>
            <a:pPr>
              <a:lnSpc>
                <a:spcPct val="100000"/>
              </a:lnSpc>
              <a:spcBef>
                <a:spcPts val="0"/>
              </a:spcBef>
            </a:pPr>
            <a:r>
              <a:rPr lang="en-US" sz="1800" dirty="0"/>
              <a:t>  </a:t>
            </a:r>
            <a:r>
              <a:rPr lang="en-US" sz="1800" dirty="0" err="1"/>
              <a:t>geom_point</a:t>
            </a:r>
            <a:r>
              <a:rPr lang="en-US" sz="1800" dirty="0"/>
              <a:t>(color="red") + </a:t>
            </a:r>
          </a:p>
          <a:p>
            <a:pPr>
              <a:lnSpc>
                <a:spcPct val="100000"/>
              </a:lnSpc>
              <a:spcBef>
                <a:spcPts val="0"/>
              </a:spcBef>
            </a:pPr>
            <a:r>
              <a:rPr lang="en-US" sz="1800" dirty="0"/>
              <a:t>  # Add fitted line</a:t>
            </a:r>
          </a:p>
          <a:p>
            <a:pPr>
              <a:lnSpc>
                <a:spcPct val="100000"/>
              </a:lnSpc>
              <a:spcBef>
                <a:spcPts val="0"/>
              </a:spcBef>
            </a:pPr>
            <a:r>
              <a:rPr lang="en-US" sz="1800" dirty="0"/>
              <a:t>  </a:t>
            </a:r>
            <a:r>
              <a:rPr lang="en-US" sz="1800" dirty="0" err="1"/>
              <a:t>geom_line</a:t>
            </a:r>
            <a:r>
              <a:rPr lang="en-US" sz="1800" dirty="0"/>
              <a:t>(color="red") +</a:t>
            </a:r>
          </a:p>
          <a:p>
            <a:pPr>
              <a:lnSpc>
                <a:spcPct val="100000"/>
              </a:lnSpc>
              <a:spcBef>
                <a:spcPts val="0"/>
              </a:spcBef>
            </a:pPr>
            <a:r>
              <a:rPr lang="en-US" sz="1800" dirty="0"/>
              <a:t>  # Add horizontal line through zero </a:t>
            </a:r>
          </a:p>
          <a:p>
            <a:pPr>
              <a:lnSpc>
                <a:spcPct val="100000"/>
              </a:lnSpc>
              <a:spcBef>
                <a:spcPts val="0"/>
              </a:spcBef>
            </a:pPr>
            <a:r>
              <a:rPr lang="en-US" sz="1800" dirty="0"/>
              <a:t>  </a:t>
            </a:r>
            <a:r>
              <a:rPr lang="en-US" sz="1800" dirty="0" err="1"/>
              <a:t>geom_hline</a:t>
            </a:r>
            <a:r>
              <a:rPr lang="en-US" sz="1800" dirty="0"/>
              <a:t>(</a:t>
            </a:r>
            <a:r>
              <a:rPr lang="en-US" sz="1800" dirty="0" err="1"/>
              <a:t>yintercept</a:t>
            </a:r>
            <a:r>
              <a:rPr lang="en-US" sz="1800" dirty="0"/>
              <a:t>=0,linetype="dashed") +</a:t>
            </a:r>
          </a:p>
          <a:p>
            <a:pPr>
              <a:lnSpc>
                <a:spcPct val="100000"/>
              </a:lnSpc>
              <a:spcBef>
                <a:spcPts val="0"/>
              </a:spcBef>
            </a:pPr>
            <a:r>
              <a:rPr lang="en-US" sz="1800" dirty="0"/>
              <a:t># Change figure aesthetics</a:t>
            </a:r>
          </a:p>
          <a:p>
            <a:pPr>
              <a:lnSpc>
                <a:spcPct val="100000"/>
              </a:lnSpc>
              <a:spcBef>
                <a:spcPts val="0"/>
              </a:spcBef>
            </a:pPr>
            <a:r>
              <a:rPr lang="en-US" sz="1800" dirty="0"/>
              <a:t>  </a:t>
            </a:r>
            <a:r>
              <a:rPr lang="en-US" sz="1800" dirty="0" err="1"/>
              <a:t>xlab</a:t>
            </a:r>
            <a:r>
              <a:rPr lang="en-US" sz="1800" dirty="0"/>
              <a:t>("Time") + </a:t>
            </a:r>
          </a:p>
          <a:p>
            <a:pPr>
              <a:lnSpc>
                <a:spcPct val="100000"/>
              </a:lnSpc>
              <a:spcBef>
                <a:spcPts val="0"/>
              </a:spcBef>
            </a:pPr>
            <a:r>
              <a:rPr lang="en-US" sz="1800" dirty="0"/>
              <a:t>  </a:t>
            </a:r>
            <a:r>
              <a:rPr lang="en-US" sz="1800" dirty="0" err="1"/>
              <a:t>ylab</a:t>
            </a:r>
            <a:r>
              <a:rPr lang="en-US" sz="1800" dirty="0"/>
              <a:t>("OLS Residuals") + </a:t>
            </a:r>
          </a:p>
          <a:p>
            <a:pPr>
              <a:lnSpc>
                <a:spcPct val="100000"/>
              </a:lnSpc>
              <a:spcBef>
                <a:spcPts val="0"/>
              </a:spcBef>
            </a:pPr>
            <a:r>
              <a:rPr lang="en-US" sz="1800" dirty="0"/>
              <a:t>  </a:t>
            </a:r>
            <a:r>
              <a:rPr lang="en-US" sz="1800" dirty="0" err="1"/>
              <a:t>theme_bw</a:t>
            </a:r>
            <a:r>
              <a:rPr lang="en-US" sz="1800" dirty="0"/>
              <a:t>()</a:t>
            </a:r>
          </a:p>
        </p:txBody>
      </p:sp>
    </p:spTree>
    <p:extLst>
      <p:ext uri="{BB962C8B-B14F-4D97-AF65-F5344CB8AC3E}">
        <p14:creationId xmlns:p14="http://schemas.microsoft.com/office/powerpoint/2010/main" val="16739329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EA7C71-7AF2-664C-AC7F-758914BE1E64}"/>
              </a:ext>
            </a:extLst>
          </p:cNvPr>
          <p:cNvPicPr>
            <a:picLocks noChangeAspect="1"/>
          </p:cNvPicPr>
          <p:nvPr/>
        </p:nvPicPr>
        <p:blipFill>
          <a:blip r:embed="rId3"/>
          <a:stretch>
            <a:fillRect/>
          </a:stretch>
        </p:blipFill>
        <p:spPr>
          <a:xfrm>
            <a:off x="853080" y="0"/>
            <a:ext cx="10485840" cy="5955957"/>
          </a:xfrm>
          <a:prstGeom prst="rect">
            <a:avLst/>
          </a:prstGeom>
        </p:spPr>
      </p:pic>
    </p:spTree>
    <p:extLst>
      <p:ext uri="{BB962C8B-B14F-4D97-AF65-F5344CB8AC3E}">
        <p14:creationId xmlns:p14="http://schemas.microsoft.com/office/powerpoint/2010/main" val="36106225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Autocorrelation plots</a:t>
            </a:r>
          </a:p>
        </p:txBody>
      </p:sp>
      <p:sp>
        <p:nvSpPr>
          <p:cNvPr id="3" name="Content Placeholder 2"/>
          <p:cNvSpPr>
            <a:spLocks noGrp="1"/>
          </p:cNvSpPr>
          <p:nvPr>
            <p:ph idx="1"/>
          </p:nvPr>
        </p:nvSpPr>
        <p:spPr/>
        <p:txBody>
          <a:bodyPr>
            <a:normAutofit/>
          </a:bodyPr>
          <a:lstStyle/>
          <a:p>
            <a:r>
              <a:rPr lang="en-US" dirty="0"/>
              <a:t>A plotting method with which you can assess autocorrelation and moving averages</a:t>
            </a:r>
          </a:p>
          <a:p>
            <a:endParaRPr lang="en-US" dirty="0"/>
          </a:p>
          <a:p>
            <a:r>
              <a:rPr lang="en-US" dirty="0"/>
              <a:t>Two plots</a:t>
            </a:r>
          </a:p>
          <a:p>
            <a:pPr lvl="1"/>
            <a:r>
              <a:rPr lang="en-US" dirty="0"/>
              <a:t>Autocorrelation</a:t>
            </a:r>
          </a:p>
          <a:p>
            <a:pPr lvl="1"/>
            <a:r>
              <a:rPr lang="en-US" dirty="0"/>
              <a:t>Partial autocorrelation</a:t>
            </a:r>
          </a:p>
        </p:txBody>
      </p:sp>
    </p:spTree>
    <p:extLst>
      <p:ext uri="{BB962C8B-B14F-4D97-AF65-F5344CB8AC3E}">
        <p14:creationId xmlns:p14="http://schemas.microsoft.com/office/powerpoint/2010/main" val="2852095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853540114"/>
              </p:ext>
            </p:extLst>
          </p:nvPr>
        </p:nvGraphicFramePr>
        <p:xfrm>
          <a:off x="609600" y="507433"/>
          <a:ext cx="11078817" cy="491987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3763617">
                  <a:extLst>
                    <a:ext uri="{9D8B030D-6E8A-4147-A177-3AD203B41FA5}">
                      <a16:colId xmlns:a16="http://schemas.microsoft.com/office/drawing/2014/main" val="20002"/>
                    </a:ext>
                  </a:extLst>
                </a:gridCol>
              </a:tblGrid>
              <a:tr h="983974">
                <a:tc>
                  <a:txBody>
                    <a:bodyPr/>
                    <a:lstStyle/>
                    <a:p>
                      <a:pPr algn="ctr"/>
                      <a:r>
                        <a:rPr lang="en-US" sz="2000" dirty="0">
                          <a:latin typeface="Georgia" panose="02040502050405020303" pitchFamily="18" charset="0"/>
                        </a:rPr>
                        <a:t>Model</a:t>
                      </a:r>
                    </a:p>
                  </a:txBody>
                  <a:tcPr anchor="ctr"/>
                </a:tc>
                <a:tc>
                  <a:txBody>
                    <a:bodyPr/>
                    <a:lstStyle/>
                    <a:p>
                      <a:pPr algn="ctr"/>
                      <a:r>
                        <a:rPr lang="en-US" sz="2000" dirty="0">
                          <a:latin typeface="Georgia" panose="02040502050405020303" pitchFamily="18" charset="0"/>
                        </a:rPr>
                        <a:t>ACF</a:t>
                      </a:r>
                    </a:p>
                  </a:txBody>
                  <a:tcPr anchor="ctr"/>
                </a:tc>
                <a:tc>
                  <a:txBody>
                    <a:bodyPr/>
                    <a:lstStyle/>
                    <a:p>
                      <a:pPr algn="ctr"/>
                      <a:r>
                        <a:rPr lang="en-US" sz="2000" dirty="0">
                          <a:latin typeface="Georgia" panose="02040502050405020303" pitchFamily="18" charset="0"/>
                        </a:rPr>
                        <a:t>Partial ACF</a:t>
                      </a:r>
                    </a:p>
                  </a:txBody>
                  <a:tcPr anchor="ctr"/>
                </a:tc>
                <a:extLst>
                  <a:ext uri="{0D108BD9-81ED-4DB2-BD59-A6C34878D82A}">
                    <a16:rowId xmlns:a16="http://schemas.microsoft.com/office/drawing/2014/main" val="10000"/>
                  </a:ext>
                </a:extLst>
              </a:tr>
              <a:tr h="983974">
                <a:tc>
                  <a:txBody>
                    <a:bodyPr/>
                    <a:lstStyle/>
                    <a:p>
                      <a:pPr algn="ctr"/>
                      <a:r>
                        <a:rPr lang="en-US" sz="2000" b="1" dirty="0">
                          <a:latin typeface="Georgia" panose="02040502050405020303" pitchFamily="18" charset="0"/>
                        </a:rPr>
                        <a:t>No autocorrelation</a:t>
                      </a:r>
                    </a:p>
                  </a:txBody>
                  <a:tcPr anchor="ctr"/>
                </a:tc>
                <a:tc>
                  <a:txBody>
                    <a:bodyPr/>
                    <a:lstStyle/>
                    <a:p>
                      <a:pPr algn="ctr"/>
                      <a:r>
                        <a:rPr lang="en-US" sz="2000" dirty="0">
                          <a:latin typeface="Georgia" panose="02040502050405020303" pitchFamily="18" charset="0"/>
                        </a:rPr>
                        <a:t>All </a:t>
                      </a:r>
                      <a:r>
                        <a:rPr lang="en-US" sz="2000" dirty="0" err="1">
                          <a:latin typeface="Georgia" panose="02040502050405020303" pitchFamily="18" charset="0"/>
                        </a:rPr>
                        <a:t>zeros</a:t>
                      </a:r>
                      <a:endParaRPr lang="en-US" sz="2000" dirty="0">
                        <a:latin typeface="Georgia" panose="02040502050405020303" pitchFamily="18" charset="0"/>
                      </a:endParaRPr>
                    </a:p>
                  </a:txBody>
                  <a:tcPr anchor="ctr"/>
                </a:tc>
                <a:tc>
                  <a:txBody>
                    <a:bodyPr/>
                    <a:lstStyle/>
                    <a:p>
                      <a:pPr algn="ctr"/>
                      <a:r>
                        <a:rPr lang="en-US" sz="2000" dirty="0">
                          <a:latin typeface="Georgia" panose="02040502050405020303" pitchFamily="18" charset="0"/>
                        </a:rPr>
                        <a:t>All </a:t>
                      </a:r>
                      <a:r>
                        <a:rPr lang="en-US" sz="2000" dirty="0" err="1">
                          <a:latin typeface="Georgia" panose="02040502050405020303" pitchFamily="18" charset="0"/>
                        </a:rPr>
                        <a:t>zeros</a:t>
                      </a:r>
                      <a:endParaRPr lang="en-US" sz="2000" dirty="0">
                        <a:latin typeface="Georgia" panose="02040502050405020303" pitchFamily="18" charset="0"/>
                      </a:endParaRPr>
                    </a:p>
                  </a:txBody>
                  <a:tcPr anchor="ctr"/>
                </a:tc>
                <a:extLst>
                  <a:ext uri="{0D108BD9-81ED-4DB2-BD59-A6C34878D82A}">
                    <a16:rowId xmlns:a16="http://schemas.microsoft.com/office/drawing/2014/main" val="10001"/>
                  </a:ext>
                </a:extLst>
              </a:tr>
              <a:tr h="983974">
                <a:tc>
                  <a:txBody>
                    <a:bodyPr/>
                    <a:lstStyle/>
                    <a:p>
                      <a:pPr algn="ctr"/>
                      <a:r>
                        <a:rPr lang="en-US" sz="2000" b="1" dirty="0">
                          <a:latin typeface="Georgia" panose="02040502050405020303" pitchFamily="18" charset="0"/>
                        </a:rPr>
                        <a:t>Autoregressive</a:t>
                      </a:r>
                      <a:r>
                        <a:rPr lang="en-US" sz="2000" b="1" baseline="0" dirty="0">
                          <a:latin typeface="Georgia" panose="02040502050405020303" pitchFamily="18" charset="0"/>
                        </a:rPr>
                        <a:t> </a:t>
                      </a:r>
                      <a:r>
                        <a:rPr lang="en-US" sz="2000" b="1" dirty="0">
                          <a:latin typeface="Georgia" panose="02040502050405020303" pitchFamily="18" charset="0"/>
                        </a:rPr>
                        <a:t>(p)</a:t>
                      </a:r>
                    </a:p>
                  </a:txBody>
                  <a:tcPr anchor="ctr"/>
                </a:tc>
                <a:tc>
                  <a:txBody>
                    <a:bodyPr/>
                    <a:lstStyle/>
                    <a:p>
                      <a:pPr algn="ctr"/>
                      <a:r>
                        <a:rPr lang="en-US" sz="2000" dirty="0">
                          <a:latin typeface="Georgia" panose="02040502050405020303" pitchFamily="18" charset="0"/>
                        </a:rPr>
                        <a:t>Exponential Decay</a:t>
                      </a:r>
                    </a:p>
                  </a:txBody>
                  <a:tcPr anchor="ctr"/>
                </a:tc>
                <a:tc>
                  <a:txBody>
                    <a:bodyPr/>
                    <a:lstStyle/>
                    <a:p>
                      <a:pPr algn="ctr"/>
                      <a:r>
                        <a:rPr lang="en-US" sz="2000" dirty="0">
                          <a:latin typeface="Georgia" panose="02040502050405020303" pitchFamily="18" charset="0"/>
                        </a:rPr>
                        <a:t>p significant</a:t>
                      </a:r>
                      <a:r>
                        <a:rPr lang="en-US" sz="2000" baseline="0" dirty="0">
                          <a:latin typeface="Georgia" panose="02040502050405020303" pitchFamily="18" charset="0"/>
                        </a:rPr>
                        <a:t> lags before</a:t>
                      </a:r>
                    </a:p>
                    <a:p>
                      <a:pPr algn="ctr"/>
                      <a:r>
                        <a:rPr lang="en-US" sz="2000" baseline="0" dirty="0">
                          <a:latin typeface="Georgia" panose="02040502050405020303" pitchFamily="18" charset="0"/>
                        </a:rPr>
                        <a:t>dropping to zero</a:t>
                      </a:r>
                      <a:endParaRPr lang="en-US" sz="2000" dirty="0">
                        <a:latin typeface="Georgia" panose="02040502050405020303" pitchFamily="18" charset="0"/>
                      </a:endParaRPr>
                    </a:p>
                  </a:txBody>
                  <a:tcPr anchor="ctr"/>
                </a:tc>
                <a:extLst>
                  <a:ext uri="{0D108BD9-81ED-4DB2-BD59-A6C34878D82A}">
                    <a16:rowId xmlns:a16="http://schemas.microsoft.com/office/drawing/2014/main" val="10002"/>
                  </a:ext>
                </a:extLst>
              </a:tr>
              <a:tr h="983974">
                <a:tc>
                  <a:txBody>
                    <a:bodyPr/>
                    <a:lstStyle/>
                    <a:p>
                      <a:pPr algn="ctr"/>
                      <a:r>
                        <a:rPr lang="en-US" sz="2000" b="1" dirty="0">
                          <a:latin typeface="Georgia" panose="02040502050405020303" pitchFamily="18" charset="0"/>
                        </a:rPr>
                        <a:t>Moving Average (q)</a:t>
                      </a:r>
                    </a:p>
                  </a:txBody>
                  <a:tcPr anchor="ctr"/>
                </a:tc>
                <a:tc>
                  <a:txBody>
                    <a:bodyPr/>
                    <a:lstStyle/>
                    <a:p>
                      <a:pPr algn="ctr"/>
                      <a:r>
                        <a:rPr lang="en-US" sz="2000" dirty="0">
                          <a:latin typeface="Georgia" panose="02040502050405020303" pitchFamily="18" charset="0"/>
                        </a:rPr>
                        <a:t>q</a:t>
                      </a:r>
                      <a:r>
                        <a:rPr lang="en-US" sz="2000" baseline="0" dirty="0">
                          <a:latin typeface="Georgia" panose="02040502050405020303" pitchFamily="18" charset="0"/>
                        </a:rPr>
                        <a:t> significant lags before</a:t>
                      </a:r>
                    </a:p>
                    <a:p>
                      <a:pPr algn="ctr"/>
                      <a:r>
                        <a:rPr lang="en-US" sz="2000" baseline="0" dirty="0">
                          <a:latin typeface="Georgia" panose="02040502050405020303" pitchFamily="18" charset="0"/>
                        </a:rPr>
                        <a:t>dropping to zero</a:t>
                      </a:r>
                      <a:endParaRPr lang="en-US" sz="2000" dirty="0">
                        <a:latin typeface="Georgia" panose="02040502050405020303" pitchFamily="18" charset="0"/>
                      </a:endParaRPr>
                    </a:p>
                  </a:txBody>
                  <a:tcPr anchor="ctr"/>
                </a:tc>
                <a:tc>
                  <a:txBody>
                    <a:bodyPr/>
                    <a:lstStyle/>
                    <a:p>
                      <a:pPr algn="ctr"/>
                      <a:r>
                        <a:rPr lang="en-US" sz="2000" dirty="0">
                          <a:latin typeface="Georgia" panose="02040502050405020303" pitchFamily="18" charset="0"/>
                        </a:rPr>
                        <a:t>Exponential</a:t>
                      </a:r>
                      <a:r>
                        <a:rPr lang="en-US" sz="2000" baseline="0" dirty="0">
                          <a:latin typeface="Georgia" panose="02040502050405020303" pitchFamily="18" charset="0"/>
                        </a:rPr>
                        <a:t> Decay</a:t>
                      </a:r>
                      <a:endParaRPr lang="en-US" sz="2000" dirty="0">
                        <a:latin typeface="Georgia" panose="02040502050405020303" pitchFamily="18" charset="0"/>
                      </a:endParaRPr>
                    </a:p>
                  </a:txBody>
                  <a:tcPr anchor="ctr"/>
                </a:tc>
                <a:extLst>
                  <a:ext uri="{0D108BD9-81ED-4DB2-BD59-A6C34878D82A}">
                    <a16:rowId xmlns:a16="http://schemas.microsoft.com/office/drawing/2014/main" val="10003"/>
                  </a:ext>
                </a:extLst>
              </a:tr>
              <a:tr h="983974">
                <a:tc>
                  <a:txBody>
                    <a:bodyPr/>
                    <a:lstStyle/>
                    <a:p>
                      <a:pPr algn="ctr"/>
                      <a:r>
                        <a:rPr lang="en-US" sz="2000" b="1" dirty="0">
                          <a:latin typeface="Georgia" panose="02040502050405020303" pitchFamily="18" charset="0"/>
                        </a:rPr>
                        <a:t>Both (</a:t>
                      </a:r>
                      <a:r>
                        <a:rPr lang="en-US" sz="2000" b="1" dirty="0" err="1">
                          <a:latin typeface="Georgia" panose="02040502050405020303" pitchFamily="18" charset="0"/>
                        </a:rPr>
                        <a:t>p,q</a:t>
                      </a:r>
                      <a:r>
                        <a:rPr lang="en-US" sz="2000" b="1" dirty="0">
                          <a:latin typeface="Georgia" panose="02040502050405020303" pitchFamily="18" charset="0"/>
                        </a:rPr>
                        <a:t>)</a:t>
                      </a:r>
                    </a:p>
                  </a:txBody>
                  <a:tcPr anchor="ctr"/>
                </a:tc>
                <a:tc>
                  <a:txBody>
                    <a:bodyPr/>
                    <a:lstStyle/>
                    <a:p>
                      <a:pPr algn="ctr"/>
                      <a:r>
                        <a:rPr lang="en-US" sz="2000" dirty="0">
                          <a:latin typeface="Georgia" panose="02040502050405020303" pitchFamily="18" charset="0"/>
                        </a:rPr>
                        <a:t>Decay after </a:t>
                      </a:r>
                      <a:r>
                        <a:rPr lang="en-US" sz="2000" dirty="0" err="1">
                          <a:latin typeface="Georgia" panose="02040502050405020303" pitchFamily="18" charset="0"/>
                        </a:rPr>
                        <a:t>q</a:t>
                      </a:r>
                      <a:r>
                        <a:rPr lang="en-US" sz="2000" baseline="30000" dirty="0" err="1">
                          <a:latin typeface="Georgia" panose="02040502050405020303" pitchFamily="18" charset="0"/>
                        </a:rPr>
                        <a:t>th</a:t>
                      </a:r>
                      <a:r>
                        <a:rPr lang="en-US" sz="2000" baseline="0" dirty="0">
                          <a:latin typeface="Georgia" panose="02040502050405020303" pitchFamily="18" charset="0"/>
                        </a:rPr>
                        <a:t> lag</a:t>
                      </a:r>
                      <a:endParaRPr lang="en-US" sz="2000" dirty="0">
                        <a:latin typeface="Georgia" panose="02040502050405020303" pitchFamily="18" charset="0"/>
                      </a:endParaRPr>
                    </a:p>
                  </a:txBody>
                  <a:tcPr anchor="ctr"/>
                </a:tc>
                <a:tc>
                  <a:txBody>
                    <a:bodyPr/>
                    <a:lstStyle/>
                    <a:p>
                      <a:pPr algn="ctr"/>
                      <a:r>
                        <a:rPr lang="en-US" sz="2000" dirty="0">
                          <a:latin typeface="Georgia" panose="02040502050405020303" pitchFamily="18" charset="0"/>
                        </a:rPr>
                        <a:t>Decay after </a:t>
                      </a:r>
                      <a:r>
                        <a:rPr lang="en-US" sz="2000" dirty="0" err="1">
                          <a:latin typeface="Georgia" panose="02040502050405020303" pitchFamily="18" charset="0"/>
                        </a:rPr>
                        <a:t>p</a:t>
                      </a:r>
                      <a:r>
                        <a:rPr lang="en-US" sz="2000" baseline="30000" dirty="0" err="1">
                          <a:latin typeface="Georgia" panose="02040502050405020303" pitchFamily="18" charset="0"/>
                        </a:rPr>
                        <a:t>th</a:t>
                      </a:r>
                      <a:r>
                        <a:rPr lang="en-US" sz="2000" baseline="0" dirty="0">
                          <a:latin typeface="Georgia" panose="02040502050405020303" pitchFamily="18" charset="0"/>
                        </a:rPr>
                        <a:t> lag</a:t>
                      </a:r>
                      <a:endParaRPr lang="en-US" sz="2000" dirty="0">
                        <a:latin typeface="Georgia" panose="02040502050405020303" pitchFamily="18" charset="0"/>
                      </a:endParaRP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02449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p:txBody>
          <a:bodyPr/>
          <a:lstStyle/>
          <a:p>
            <a:r>
              <a:rPr lang="en-US" dirty="0"/>
              <a:t>Teaching Objectives</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p:txBody>
          <a:bodyPr/>
          <a:lstStyle/>
          <a:p>
            <a:r>
              <a:rPr lang="en-US" dirty="0"/>
              <a:t>Describe time series modeling</a:t>
            </a:r>
          </a:p>
          <a:p>
            <a:endParaRPr lang="en-US" dirty="0"/>
          </a:p>
          <a:p>
            <a:r>
              <a:rPr lang="en-US" dirty="0"/>
              <a:t>Learn about key strategies</a:t>
            </a:r>
          </a:p>
          <a:p>
            <a:pPr lvl="1"/>
            <a:r>
              <a:rPr lang="en-US" dirty="0"/>
              <a:t>Plotting</a:t>
            </a:r>
          </a:p>
          <a:p>
            <a:pPr lvl="1"/>
            <a:r>
              <a:rPr lang="en-US" dirty="0"/>
              <a:t>Time trends</a:t>
            </a:r>
          </a:p>
          <a:p>
            <a:pPr lvl="1"/>
            <a:r>
              <a:rPr lang="en-US" dirty="0"/>
              <a:t>Seasonality</a:t>
            </a:r>
          </a:p>
          <a:p>
            <a:pPr marL="457200" lvl="1" indent="0">
              <a:buNone/>
            </a:pPr>
            <a:endParaRPr lang="en-US" dirty="0"/>
          </a:p>
          <a:p>
            <a:r>
              <a:rPr lang="en-US" dirty="0"/>
              <a:t>Discuss two examples</a:t>
            </a:r>
          </a:p>
        </p:txBody>
      </p:sp>
    </p:spTree>
    <p:extLst>
      <p:ext uri="{BB962C8B-B14F-4D97-AF65-F5344CB8AC3E}">
        <p14:creationId xmlns:p14="http://schemas.microsoft.com/office/powerpoint/2010/main" val="25333315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Exponential Decay</a:t>
            </a:r>
          </a:p>
        </p:txBody>
      </p:sp>
      <p:pic>
        <p:nvPicPr>
          <p:cNvPr id="3" name="Picture 2"/>
          <p:cNvPicPr>
            <a:picLocks noChangeAspect="1"/>
          </p:cNvPicPr>
          <p:nvPr/>
        </p:nvPicPr>
        <p:blipFill>
          <a:blip r:embed="rId3"/>
          <a:stretch>
            <a:fillRect/>
          </a:stretch>
        </p:blipFill>
        <p:spPr>
          <a:xfrm>
            <a:off x="603925" y="2116137"/>
            <a:ext cx="5036150" cy="3843791"/>
          </a:xfrm>
          <a:prstGeom prst="rect">
            <a:avLst/>
          </a:prstGeom>
        </p:spPr>
      </p:pic>
      <p:pic>
        <p:nvPicPr>
          <p:cNvPr id="4" name="Picture 3"/>
          <p:cNvPicPr>
            <a:picLocks noChangeAspect="1"/>
          </p:cNvPicPr>
          <p:nvPr/>
        </p:nvPicPr>
        <p:blipFill>
          <a:blip r:embed="rId4"/>
          <a:stretch>
            <a:fillRect/>
          </a:stretch>
        </p:blipFill>
        <p:spPr>
          <a:xfrm>
            <a:off x="6513053" y="2116137"/>
            <a:ext cx="5069347" cy="3843791"/>
          </a:xfrm>
          <a:prstGeom prst="rect">
            <a:avLst/>
          </a:prstGeom>
        </p:spPr>
      </p:pic>
    </p:spTree>
    <p:extLst>
      <p:ext uri="{BB962C8B-B14F-4D97-AF65-F5344CB8AC3E}">
        <p14:creationId xmlns:p14="http://schemas.microsoft.com/office/powerpoint/2010/main" val="38526395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Significant Lags</a:t>
            </a:r>
          </a:p>
        </p:txBody>
      </p:sp>
      <p:pic>
        <p:nvPicPr>
          <p:cNvPr id="5" name="Picture 4"/>
          <p:cNvPicPr>
            <a:picLocks noChangeAspect="1"/>
          </p:cNvPicPr>
          <p:nvPr/>
        </p:nvPicPr>
        <p:blipFill>
          <a:blip r:embed="rId3"/>
          <a:stretch>
            <a:fillRect/>
          </a:stretch>
        </p:blipFill>
        <p:spPr>
          <a:xfrm>
            <a:off x="429986" y="1877784"/>
            <a:ext cx="5321521" cy="4040414"/>
          </a:xfrm>
          <a:prstGeom prst="rect">
            <a:avLst/>
          </a:prstGeom>
        </p:spPr>
      </p:pic>
      <p:pic>
        <p:nvPicPr>
          <p:cNvPr id="6" name="Picture 5"/>
          <p:cNvPicPr>
            <a:picLocks noChangeAspect="1"/>
          </p:cNvPicPr>
          <p:nvPr/>
        </p:nvPicPr>
        <p:blipFill>
          <a:blip r:embed="rId4"/>
          <a:stretch>
            <a:fillRect/>
          </a:stretch>
        </p:blipFill>
        <p:spPr>
          <a:xfrm>
            <a:off x="6377214" y="1876509"/>
            <a:ext cx="5517636" cy="4041689"/>
          </a:xfrm>
          <a:prstGeom prst="rect">
            <a:avLst/>
          </a:prstGeom>
        </p:spPr>
      </p:pic>
    </p:spTree>
    <p:extLst>
      <p:ext uri="{BB962C8B-B14F-4D97-AF65-F5344CB8AC3E}">
        <p14:creationId xmlns:p14="http://schemas.microsoft.com/office/powerpoint/2010/main" val="11295942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38100"/>
            <a:ext cx="12192000" cy="6766560"/>
          </a:xfrm>
          <a:prstGeom prst="rect">
            <a:avLst/>
          </a:prstGeom>
        </p:spPr>
      </p:pic>
      <p:graphicFrame>
        <p:nvGraphicFramePr>
          <p:cNvPr id="2" name="Object 1"/>
          <p:cNvGraphicFramePr>
            <a:graphicFrameLocks noChangeAspect="1"/>
          </p:cNvGraphicFramePr>
          <p:nvPr/>
        </p:nvGraphicFramePr>
        <p:xfrm>
          <a:off x="9061450" y="1224643"/>
          <a:ext cx="1974198" cy="532720"/>
        </p:xfrm>
        <a:graphic>
          <a:graphicData uri="http://schemas.openxmlformats.org/presentationml/2006/ole">
            <mc:AlternateContent xmlns:mc="http://schemas.openxmlformats.org/markup-compatibility/2006">
              <mc:Choice xmlns:v="urn:schemas-microsoft-com:vml" Requires="v">
                <p:oleObj name="Equation" r:id="rId4" imgW="800100" imgH="215900" progId="Equation.3">
                  <p:embed/>
                </p:oleObj>
              </mc:Choice>
              <mc:Fallback>
                <p:oleObj name="Equation" r:id="rId4" imgW="800100" imgH="215900" progId="Equation.3">
                  <p:embed/>
                  <p:pic>
                    <p:nvPicPr>
                      <p:cNvPr id="2" name="Object 1"/>
                      <p:cNvPicPr/>
                      <p:nvPr/>
                    </p:nvPicPr>
                    <p:blipFill>
                      <a:blip r:embed="rId5"/>
                      <a:stretch>
                        <a:fillRect/>
                      </a:stretch>
                    </p:blipFill>
                    <p:spPr>
                      <a:xfrm>
                        <a:off x="9061450" y="1224643"/>
                        <a:ext cx="1974198" cy="532720"/>
                      </a:xfrm>
                      <a:prstGeom prst="rect">
                        <a:avLst/>
                      </a:prstGeom>
                    </p:spPr>
                  </p:pic>
                </p:oleObj>
              </mc:Fallback>
            </mc:AlternateContent>
          </a:graphicData>
        </a:graphic>
      </p:graphicFrame>
    </p:spTree>
    <p:extLst>
      <p:ext uri="{BB962C8B-B14F-4D97-AF65-F5344CB8AC3E}">
        <p14:creationId xmlns:p14="http://schemas.microsoft.com/office/powerpoint/2010/main" val="22873675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3478"/>
          <a:stretch/>
        </p:blipFill>
        <p:spPr>
          <a:xfrm>
            <a:off x="0" y="1647884"/>
            <a:ext cx="12192000" cy="4219515"/>
          </a:xfrm>
          <a:prstGeom prst="rect">
            <a:avLst/>
          </a:prstGeom>
        </p:spPr>
      </p:pic>
    </p:spTree>
    <p:extLst>
      <p:ext uri="{BB962C8B-B14F-4D97-AF65-F5344CB8AC3E}">
        <p14:creationId xmlns:p14="http://schemas.microsoft.com/office/powerpoint/2010/main" val="10805727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609600" y="507433"/>
          <a:ext cx="11078817" cy="491987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gridCol w="3763617">
                  <a:extLst>
                    <a:ext uri="{9D8B030D-6E8A-4147-A177-3AD203B41FA5}">
                      <a16:colId xmlns:a16="http://schemas.microsoft.com/office/drawing/2014/main" val="20002"/>
                    </a:ext>
                  </a:extLst>
                </a:gridCol>
              </a:tblGrid>
              <a:tr h="983974">
                <a:tc>
                  <a:txBody>
                    <a:bodyPr/>
                    <a:lstStyle/>
                    <a:p>
                      <a:pPr algn="ctr"/>
                      <a:r>
                        <a:rPr lang="en-US" sz="2000" dirty="0">
                          <a:latin typeface="Georgia" panose="02040502050405020303" pitchFamily="18" charset="0"/>
                        </a:rPr>
                        <a:t>Model</a:t>
                      </a:r>
                    </a:p>
                  </a:txBody>
                  <a:tcPr anchor="ctr"/>
                </a:tc>
                <a:tc>
                  <a:txBody>
                    <a:bodyPr/>
                    <a:lstStyle/>
                    <a:p>
                      <a:pPr algn="ctr"/>
                      <a:r>
                        <a:rPr lang="en-US" sz="2000" dirty="0">
                          <a:latin typeface="Georgia" panose="02040502050405020303" pitchFamily="18" charset="0"/>
                        </a:rPr>
                        <a:t>ACF</a:t>
                      </a:r>
                    </a:p>
                  </a:txBody>
                  <a:tcPr anchor="ctr"/>
                </a:tc>
                <a:tc>
                  <a:txBody>
                    <a:bodyPr/>
                    <a:lstStyle/>
                    <a:p>
                      <a:pPr algn="ctr"/>
                      <a:r>
                        <a:rPr lang="en-US" sz="2000" dirty="0">
                          <a:latin typeface="Georgia" panose="02040502050405020303" pitchFamily="18" charset="0"/>
                        </a:rPr>
                        <a:t>Partial ACF</a:t>
                      </a:r>
                    </a:p>
                  </a:txBody>
                  <a:tcPr anchor="ctr"/>
                </a:tc>
                <a:extLst>
                  <a:ext uri="{0D108BD9-81ED-4DB2-BD59-A6C34878D82A}">
                    <a16:rowId xmlns:a16="http://schemas.microsoft.com/office/drawing/2014/main" val="10000"/>
                  </a:ext>
                </a:extLst>
              </a:tr>
              <a:tr h="983974">
                <a:tc>
                  <a:txBody>
                    <a:bodyPr/>
                    <a:lstStyle/>
                    <a:p>
                      <a:pPr algn="ctr"/>
                      <a:r>
                        <a:rPr lang="en-US" sz="2000" b="1" dirty="0">
                          <a:latin typeface="Georgia" panose="02040502050405020303" pitchFamily="18" charset="0"/>
                        </a:rPr>
                        <a:t>No autocorrelation</a:t>
                      </a:r>
                    </a:p>
                  </a:txBody>
                  <a:tcPr anchor="ctr"/>
                </a:tc>
                <a:tc>
                  <a:txBody>
                    <a:bodyPr/>
                    <a:lstStyle/>
                    <a:p>
                      <a:pPr algn="ctr"/>
                      <a:r>
                        <a:rPr lang="en-US" sz="2000" dirty="0">
                          <a:latin typeface="Georgia" panose="02040502050405020303" pitchFamily="18" charset="0"/>
                        </a:rPr>
                        <a:t>All </a:t>
                      </a:r>
                      <a:r>
                        <a:rPr lang="en-US" sz="2000" dirty="0" err="1">
                          <a:latin typeface="Georgia" panose="02040502050405020303" pitchFamily="18" charset="0"/>
                        </a:rPr>
                        <a:t>zeros</a:t>
                      </a:r>
                      <a:endParaRPr lang="en-US" sz="2000" dirty="0">
                        <a:latin typeface="Georgia" panose="02040502050405020303" pitchFamily="18" charset="0"/>
                      </a:endParaRPr>
                    </a:p>
                  </a:txBody>
                  <a:tcPr anchor="ctr"/>
                </a:tc>
                <a:tc>
                  <a:txBody>
                    <a:bodyPr/>
                    <a:lstStyle/>
                    <a:p>
                      <a:pPr algn="ctr"/>
                      <a:r>
                        <a:rPr lang="en-US" sz="2000" dirty="0">
                          <a:latin typeface="Georgia" panose="02040502050405020303" pitchFamily="18" charset="0"/>
                        </a:rPr>
                        <a:t>All </a:t>
                      </a:r>
                      <a:r>
                        <a:rPr lang="en-US" sz="2000" dirty="0" err="1">
                          <a:latin typeface="Georgia" panose="02040502050405020303" pitchFamily="18" charset="0"/>
                        </a:rPr>
                        <a:t>zeros</a:t>
                      </a:r>
                      <a:endParaRPr lang="en-US" sz="2000" dirty="0">
                        <a:latin typeface="Georgia" panose="02040502050405020303" pitchFamily="18" charset="0"/>
                      </a:endParaRPr>
                    </a:p>
                  </a:txBody>
                  <a:tcPr anchor="ctr"/>
                </a:tc>
                <a:extLst>
                  <a:ext uri="{0D108BD9-81ED-4DB2-BD59-A6C34878D82A}">
                    <a16:rowId xmlns:a16="http://schemas.microsoft.com/office/drawing/2014/main" val="10001"/>
                  </a:ext>
                </a:extLst>
              </a:tr>
              <a:tr h="983974">
                <a:tc>
                  <a:txBody>
                    <a:bodyPr/>
                    <a:lstStyle/>
                    <a:p>
                      <a:pPr algn="ctr"/>
                      <a:r>
                        <a:rPr lang="en-US" sz="2000" b="1" dirty="0">
                          <a:latin typeface="Georgia" panose="02040502050405020303" pitchFamily="18" charset="0"/>
                        </a:rPr>
                        <a:t>Autoregressive</a:t>
                      </a:r>
                      <a:r>
                        <a:rPr lang="en-US" sz="2000" b="1" baseline="0" dirty="0">
                          <a:latin typeface="Georgia" panose="02040502050405020303" pitchFamily="18" charset="0"/>
                        </a:rPr>
                        <a:t> </a:t>
                      </a:r>
                      <a:r>
                        <a:rPr lang="en-US" sz="2000" b="1" dirty="0">
                          <a:latin typeface="Georgia" panose="02040502050405020303" pitchFamily="18" charset="0"/>
                        </a:rPr>
                        <a:t>(p)</a:t>
                      </a:r>
                    </a:p>
                  </a:txBody>
                  <a:tcPr anchor="ctr"/>
                </a:tc>
                <a:tc>
                  <a:txBody>
                    <a:bodyPr/>
                    <a:lstStyle/>
                    <a:p>
                      <a:pPr algn="ctr"/>
                      <a:r>
                        <a:rPr lang="en-US" sz="2000" dirty="0">
                          <a:latin typeface="Georgia" panose="02040502050405020303" pitchFamily="18" charset="0"/>
                        </a:rPr>
                        <a:t>Exponential Decay</a:t>
                      </a:r>
                    </a:p>
                  </a:txBody>
                  <a:tcPr anchor="ctr"/>
                </a:tc>
                <a:tc>
                  <a:txBody>
                    <a:bodyPr/>
                    <a:lstStyle/>
                    <a:p>
                      <a:pPr algn="ctr"/>
                      <a:r>
                        <a:rPr lang="en-US" sz="2000" dirty="0">
                          <a:latin typeface="Georgia" panose="02040502050405020303" pitchFamily="18" charset="0"/>
                        </a:rPr>
                        <a:t>p significant</a:t>
                      </a:r>
                      <a:r>
                        <a:rPr lang="en-US" sz="2000" baseline="0" dirty="0">
                          <a:latin typeface="Georgia" panose="02040502050405020303" pitchFamily="18" charset="0"/>
                        </a:rPr>
                        <a:t> lags before</a:t>
                      </a:r>
                    </a:p>
                    <a:p>
                      <a:pPr algn="ctr"/>
                      <a:r>
                        <a:rPr lang="en-US" sz="2000" baseline="0" dirty="0">
                          <a:latin typeface="Georgia" panose="02040502050405020303" pitchFamily="18" charset="0"/>
                        </a:rPr>
                        <a:t>dropping to zero</a:t>
                      </a:r>
                      <a:endParaRPr lang="en-US" sz="2000" dirty="0">
                        <a:latin typeface="Georgia" panose="02040502050405020303" pitchFamily="18" charset="0"/>
                      </a:endParaRPr>
                    </a:p>
                  </a:txBody>
                  <a:tcPr anchor="ctr"/>
                </a:tc>
                <a:extLst>
                  <a:ext uri="{0D108BD9-81ED-4DB2-BD59-A6C34878D82A}">
                    <a16:rowId xmlns:a16="http://schemas.microsoft.com/office/drawing/2014/main" val="10002"/>
                  </a:ext>
                </a:extLst>
              </a:tr>
              <a:tr h="983974">
                <a:tc>
                  <a:txBody>
                    <a:bodyPr/>
                    <a:lstStyle/>
                    <a:p>
                      <a:pPr algn="ctr"/>
                      <a:r>
                        <a:rPr lang="en-US" sz="2000" b="1" dirty="0">
                          <a:latin typeface="Georgia" panose="02040502050405020303" pitchFamily="18" charset="0"/>
                        </a:rPr>
                        <a:t>Moving Average (q)</a:t>
                      </a:r>
                    </a:p>
                  </a:txBody>
                  <a:tcPr anchor="ctr"/>
                </a:tc>
                <a:tc>
                  <a:txBody>
                    <a:bodyPr/>
                    <a:lstStyle/>
                    <a:p>
                      <a:pPr algn="ctr"/>
                      <a:r>
                        <a:rPr lang="en-US" sz="2000" dirty="0">
                          <a:latin typeface="Georgia" panose="02040502050405020303" pitchFamily="18" charset="0"/>
                        </a:rPr>
                        <a:t>q</a:t>
                      </a:r>
                      <a:r>
                        <a:rPr lang="en-US" sz="2000" baseline="0" dirty="0">
                          <a:latin typeface="Georgia" panose="02040502050405020303" pitchFamily="18" charset="0"/>
                        </a:rPr>
                        <a:t> significant lags before</a:t>
                      </a:r>
                    </a:p>
                    <a:p>
                      <a:pPr algn="ctr"/>
                      <a:r>
                        <a:rPr lang="en-US" sz="2000" baseline="0" dirty="0">
                          <a:latin typeface="Georgia" panose="02040502050405020303" pitchFamily="18" charset="0"/>
                        </a:rPr>
                        <a:t>dropping to zero</a:t>
                      </a:r>
                      <a:endParaRPr lang="en-US" sz="2000" dirty="0">
                        <a:latin typeface="Georgia" panose="02040502050405020303" pitchFamily="18" charset="0"/>
                      </a:endParaRPr>
                    </a:p>
                  </a:txBody>
                  <a:tcPr anchor="ctr"/>
                </a:tc>
                <a:tc>
                  <a:txBody>
                    <a:bodyPr/>
                    <a:lstStyle/>
                    <a:p>
                      <a:pPr algn="ctr"/>
                      <a:r>
                        <a:rPr lang="en-US" sz="2000" dirty="0">
                          <a:latin typeface="Georgia" panose="02040502050405020303" pitchFamily="18" charset="0"/>
                        </a:rPr>
                        <a:t>Exponential</a:t>
                      </a:r>
                      <a:r>
                        <a:rPr lang="en-US" sz="2000" baseline="0" dirty="0">
                          <a:latin typeface="Georgia" panose="02040502050405020303" pitchFamily="18" charset="0"/>
                        </a:rPr>
                        <a:t> Decay</a:t>
                      </a:r>
                      <a:endParaRPr lang="en-US" sz="2000" dirty="0">
                        <a:latin typeface="Georgia" panose="02040502050405020303" pitchFamily="18" charset="0"/>
                      </a:endParaRPr>
                    </a:p>
                  </a:txBody>
                  <a:tcPr anchor="ctr"/>
                </a:tc>
                <a:extLst>
                  <a:ext uri="{0D108BD9-81ED-4DB2-BD59-A6C34878D82A}">
                    <a16:rowId xmlns:a16="http://schemas.microsoft.com/office/drawing/2014/main" val="10003"/>
                  </a:ext>
                </a:extLst>
              </a:tr>
              <a:tr h="983974">
                <a:tc>
                  <a:txBody>
                    <a:bodyPr/>
                    <a:lstStyle/>
                    <a:p>
                      <a:pPr algn="ctr"/>
                      <a:r>
                        <a:rPr lang="en-US" sz="2000" b="1" dirty="0">
                          <a:latin typeface="Georgia" panose="02040502050405020303" pitchFamily="18" charset="0"/>
                        </a:rPr>
                        <a:t>Both (</a:t>
                      </a:r>
                      <a:r>
                        <a:rPr lang="en-US" sz="2000" b="1" dirty="0" err="1">
                          <a:latin typeface="Georgia" panose="02040502050405020303" pitchFamily="18" charset="0"/>
                        </a:rPr>
                        <a:t>p,q</a:t>
                      </a:r>
                      <a:r>
                        <a:rPr lang="en-US" sz="2000" b="1" dirty="0">
                          <a:latin typeface="Georgia" panose="02040502050405020303" pitchFamily="18" charset="0"/>
                        </a:rPr>
                        <a:t>)</a:t>
                      </a:r>
                    </a:p>
                  </a:txBody>
                  <a:tcPr anchor="ctr"/>
                </a:tc>
                <a:tc>
                  <a:txBody>
                    <a:bodyPr/>
                    <a:lstStyle/>
                    <a:p>
                      <a:pPr algn="ctr"/>
                      <a:r>
                        <a:rPr lang="en-US" sz="2000" dirty="0">
                          <a:latin typeface="Georgia" panose="02040502050405020303" pitchFamily="18" charset="0"/>
                        </a:rPr>
                        <a:t>Decay after </a:t>
                      </a:r>
                      <a:r>
                        <a:rPr lang="en-US" sz="2000" dirty="0" err="1">
                          <a:latin typeface="Georgia" panose="02040502050405020303" pitchFamily="18" charset="0"/>
                        </a:rPr>
                        <a:t>q</a:t>
                      </a:r>
                      <a:r>
                        <a:rPr lang="en-US" sz="2000" baseline="30000" dirty="0" err="1">
                          <a:latin typeface="Georgia" panose="02040502050405020303" pitchFamily="18" charset="0"/>
                        </a:rPr>
                        <a:t>th</a:t>
                      </a:r>
                      <a:r>
                        <a:rPr lang="en-US" sz="2000" baseline="0" dirty="0">
                          <a:latin typeface="Georgia" panose="02040502050405020303" pitchFamily="18" charset="0"/>
                        </a:rPr>
                        <a:t> lag</a:t>
                      </a:r>
                      <a:endParaRPr lang="en-US" sz="2000" dirty="0">
                        <a:latin typeface="Georgia" panose="02040502050405020303" pitchFamily="18" charset="0"/>
                      </a:endParaRPr>
                    </a:p>
                  </a:txBody>
                  <a:tcPr anchor="ctr"/>
                </a:tc>
                <a:tc>
                  <a:txBody>
                    <a:bodyPr/>
                    <a:lstStyle/>
                    <a:p>
                      <a:pPr algn="ctr"/>
                      <a:r>
                        <a:rPr lang="en-US" sz="2000" dirty="0">
                          <a:latin typeface="Georgia" panose="02040502050405020303" pitchFamily="18" charset="0"/>
                        </a:rPr>
                        <a:t>Decay after </a:t>
                      </a:r>
                      <a:r>
                        <a:rPr lang="en-US" sz="2000" dirty="0" err="1">
                          <a:latin typeface="Georgia" panose="02040502050405020303" pitchFamily="18" charset="0"/>
                        </a:rPr>
                        <a:t>p</a:t>
                      </a:r>
                      <a:r>
                        <a:rPr lang="en-US" sz="2000" baseline="30000" dirty="0" err="1">
                          <a:latin typeface="Georgia" panose="02040502050405020303" pitchFamily="18" charset="0"/>
                        </a:rPr>
                        <a:t>th</a:t>
                      </a:r>
                      <a:r>
                        <a:rPr lang="en-US" sz="2000" baseline="0" dirty="0">
                          <a:latin typeface="Georgia" panose="02040502050405020303" pitchFamily="18" charset="0"/>
                        </a:rPr>
                        <a:t> lag</a:t>
                      </a:r>
                      <a:endParaRPr lang="en-US" sz="2000" dirty="0">
                        <a:latin typeface="Georgia" panose="02040502050405020303" pitchFamily="18" charset="0"/>
                      </a:endParaRP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31106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Producing ACF/PACF plots</a:t>
            </a:r>
          </a:p>
        </p:txBody>
      </p:sp>
      <p:sp>
        <p:nvSpPr>
          <p:cNvPr id="7" name="Content Placeholder 4">
            <a:extLst>
              <a:ext uri="{FF2B5EF4-FFF2-40B4-BE49-F238E27FC236}">
                <a16:creationId xmlns:a16="http://schemas.microsoft.com/office/drawing/2014/main" id="{2059D0D8-78CB-CF47-B0F2-AEEC78740518}"/>
              </a:ext>
            </a:extLst>
          </p:cNvPr>
          <p:cNvSpPr txBox="1">
            <a:spLocks/>
          </p:cNvSpPr>
          <p:nvPr/>
        </p:nvSpPr>
        <p:spPr bwMode="auto">
          <a:xfrm>
            <a:off x="926432" y="1995615"/>
            <a:ext cx="10190747" cy="3404287"/>
          </a:xfrm>
          <a:prstGeom prst="rect">
            <a:avLst/>
          </a:prstGeom>
          <a:solidFill>
            <a:srgbClr val="E5E9EA"/>
          </a:solidFill>
          <a:ln>
            <a:solidFill>
              <a:srgbClr val="4B5A60"/>
            </a:solidFill>
          </a:ln>
          <a:effectLst>
            <a:outerShdw blurRad="50800" dist="38100" dir="2700000" algn="tl" rotWithShape="0">
              <a:prstClr val="black">
                <a:alpha val="40000"/>
              </a:prstClr>
            </a:outerShdw>
          </a:effectLst>
        </p:spPr>
        <p:txBody>
          <a:bodyPr vert="horz" wrap="square" lIns="0" tIns="45720" rIns="91440" bIns="45720" numCol="1" anchor="t" anchorCtr="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chemeClr val="tx1"/>
                </a:solidFill>
                <a:latin typeface="Courier"/>
                <a:ea typeface="+mn-ea"/>
                <a:cs typeface="Courier"/>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Courier"/>
                <a:ea typeface="+mn-ea"/>
                <a:cs typeface="Courier"/>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Courier"/>
                <a:ea typeface="+mn-ea"/>
                <a:cs typeface="Courier"/>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Courier"/>
                <a:ea typeface="+mn-ea"/>
                <a:cs typeface="Courier"/>
              </a:defRPr>
            </a:lvl4pPr>
            <a:lvl5pPr marL="2057400" indent="-228600" algn="l" defTabSz="914400" rtl="0" eaLnBrk="1" latinLnBrk="0" hangingPunct="1">
              <a:lnSpc>
                <a:spcPct val="90000"/>
              </a:lnSpc>
              <a:spcBef>
                <a:spcPts val="500"/>
              </a:spcBef>
              <a:buFont typeface="Arial" panose="020B0604020202020204" pitchFamily="34" charset="0"/>
              <a:buChar char="•"/>
              <a:defRPr sz="1200" b="0" i="0" kern="1200">
                <a:solidFill>
                  <a:schemeClr val="tx1"/>
                </a:solidFill>
                <a:latin typeface="Courier"/>
                <a:ea typeface="+mn-ea"/>
                <a:cs typeface="Courie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800" dirty="0">
                <a:solidFill>
                  <a:schemeClr val="accent6">
                    <a:lumMod val="75000"/>
                  </a:schemeClr>
                </a:solidFill>
              </a:rPr>
              <a:t># Plot ACF and PACF</a:t>
            </a:r>
          </a:p>
          <a:p>
            <a:pPr>
              <a:lnSpc>
                <a:spcPct val="100000"/>
              </a:lnSpc>
              <a:spcBef>
                <a:spcPts val="0"/>
              </a:spcBef>
            </a:pPr>
            <a:r>
              <a:rPr lang="en-US" sz="1800" dirty="0">
                <a:solidFill>
                  <a:schemeClr val="accent6">
                    <a:lumMod val="75000"/>
                  </a:schemeClr>
                </a:solidFill>
              </a:rPr>
              <a:t># Set plotting to two records on one page</a:t>
            </a:r>
          </a:p>
          <a:p>
            <a:pPr>
              <a:lnSpc>
                <a:spcPct val="100000"/>
              </a:lnSpc>
              <a:spcBef>
                <a:spcPts val="0"/>
              </a:spcBef>
            </a:pPr>
            <a:r>
              <a:rPr lang="en-US" sz="1800" dirty="0"/>
              <a:t>par(</a:t>
            </a:r>
            <a:r>
              <a:rPr lang="en-US" sz="1800" dirty="0" err="1"/>
              <a:t>mfrow</a:t>
            </a:r>
            <a:r>
              <a:rPr lang="en-US" sz="1800" dirty="0"/>
              <a:t>=c(1,2))</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Produce plots</a:t>
            </a:r>
          </a:p>
          <a:p>
            <a:pPr>
              <a:lnSpc>
                <a:spcPct val="100000"/>
              </a:lnSpc>
              <a:spcBef>
                <a:spcPts val="0"/>
              </a:spcBef>
            </a:pPr>
            <a:r>
              <a:rPr lang="en-US" sz="1800" dirty="0" err="1"/>
              <a:t>acf</a:t>
            </a:r>
            <a:r>
              <a:rPr lang="en-US" sz="1800" dirty="0"/>
              <a:t>(residuals(ols.model.time2),main="ACF")</a:t>
            </a:r>
          </a:p>
          <a:p>
            <a:pPr>
              <a:lnSpc>
                <a:spcPct val="100000"/>
              </a:lnSpc>
              <a:spcBef>
                <a:spcPts val="0"/>
              </a:spcBef>
            </a:pPr>
            <a:r>
              <a:rPr lang="en-US" sz="1800" dirty="0" err="1"/>
              <a:t>acf</a:t>
            </a:r>
            <a:r>
              <a:rPr lang="en-US" sz="1800" dirty="0"/>
              <a:t>(residuals(ols.model.time2),type='</a:t>
            </a:r>
            <a:r>
              <a:rPr lang="en-US" sz="1800" dirty="0" err="1"/>
              <a:t>partial',main</a:t>
            </a:r>
            <a:r>
              <a:rPr lang="en-US" sz="1800" dirty="0"/>
              <a:t>="PACF")</a:t>
            </a:r>
          </a:p>
          <a:p>
            <a:pPr>
              <a:lnSpc>
                <a:spcPct val="100000"/>
              </a:lnSpc>
              <a:spcBef>
                <a:spcPts val="0"/>
              </a:spcBef>
            </a:pPr>
            <a:endParaRPr lang="en-US" sz="1800" dirty="0">
              <a:solidFill>
                <a:schemeClr val="accent6">
                  <a:lumMod val="75000"/>
                </a:schemeClr>
              </a:solidFill>
            </a:endParaRPr>
          </a:p>
          <a:p>
            <a:pPr>
              <a:lnSpc>
                <a:spcPct val="100000"/>
              </a:lnSpc>
              <a:spcBef>
                <a:spcPts val="0"/>
              </a:spcBef>
            </a:pPr>
            <a:r>
              <a:rPr lang="en-US" sz="1800" dirty="0">
                <a:solidFill>
                  <a:schemeClr val="accent6">
                    <a:lumMod val="75000"/>
                  </a:schemeClr>
                </a:solidFill>
              </a:rPr>
              <a:t># Reset the plotting</a:t>
            </a:r>
          </a:p>
          <a:p>
            <a:pPr>
              <a:lnSpc>
                <a:spcPct val="100000"/>
              </a:lnSpc>
              <a:spcBef>
                <a:spcPts val="0"/>
              </a:spcBef>
            </a:pPr>
            <a:r>
              <a:rPr lang="en-US" sz="1800" dirty="0"/>
              <a:t>par(</a:t>
            </a:r>
            <a:r>
              <a:rPr lang="en-US" sz="1800" dirty="0" err="1"/>
              <a:t>mfrow</a:t>
            </a:r>
            <a:r>
              <a:rPr lang="en-US" sz="1800" dirty="0"/>
              <a:t>=c(1,1))</a:t>
            </a:r>
          </a:p>
        </p:txBody>
      </p:sp>
    </p:spTree>
    <p:extLst>
      <p:ext uri="{BB962C8B-B14F-4D97-AF65-F5344CB8AC3E}">
        <p14:creationId xmlns:p14="http://schemas.microsoft.com/office/powerpoint/2010/main" val="26953750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C2DE4D-8478-BC41-9952-32BB3528BD8E}"/>
              </a:ext>
            </a:extLst>
          </p:cNvPr>
          <p:cNvPicPr>
            <a:picLocks noChangeAspect="1"/>
          </p:cNvPicPr>
          <p:nvPr/>
        </p:nvPicPr>
        <p:blipFill>
          <a:blip r:embed="rId3"/>
          <a:stretch>
            <a:fillRect/>
          </a:stretch>
        </p:blipFill>
        <p:spPr>
          <a:xfrm>
            <a:off x="818287" y="1"/>
            <a:ext cx="10555426" cy="5995482"/>
          </a:xfrm>
          <a:prstGeom prst="rect">
            <a:avLst/>
          </a:prstGeom>
        </p:spPr>
      </p:pic>
    </p:spTree>
    <p:extLst>
      <p:ext uri="{BB962C8B-B14F-4D97-AF65-F5344CB8AC3E}">
        <p14:creationId xmlns:p14="http://schemas.microsoft.com/office/powerpoint/2010/main" val="7487274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5: Run the Final Model</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266814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p:txBody>
          <a:bodyPr/>
          <a:lstStyle/>
          <a:p>
            <a:r>
              <a:rPr lang="en-US" dirty="0"/>
              <a:t>Where we are now</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p:txBody>
          <a:bodyPr/>
          <a:lstStyle/>
          <a:p>
            <a:pPr marL="457200" indent="-457200">
              <a:buFont typeface="+mj-lt"/>
              <a:buAutoNum type="arabicPeriod"/>
            </a:pPr>
            <a:r>
              <a:rPr lang="en-US" dirty="0">
                <a:solidFill>
                  <a:schemeClr val="bg2">
                    <a:lumMod val="75000"/>
                  </a:schemeClr>
                </a:solidFill>
              </a:rPr>
              <a:t>Setup data</a:t>
            </a:r>
          </a:p>
          <a:p>
            <a:pPr marL="457200" indent="-457200">
              <a:buFont typeface="+mj-lt"/>
              <a:buAutoNum type="arabicPeriod"/>
            </a:pPr>
            <a:r>
              <a:rPr lang="en-US" dirty="0">
                <a:solidFill>
                  <a:schemeClr val="bg2">
                    <a:lumMod val="75000"/>
                  </a:schemeClr>
                </a:solidFill>
              </a:rPr>
              <a:t>Visually inspect the data</a:t>
            </a:r>
          </a:p>
          <a:p>
            <a:pPr marL="457200" indent="-457200">
              <a:buFont typeface="+mj-lt"/>
              <a:buAutoNum type="arabicPeriod"/>
            </a:pPr>
            <a:r>
              <a:rPr lang="en-US" dirty="0">
                <a:solidFill>
                  <a:schemeClr val="bg2">
                    <a:lumMod val="75000"/>
                  </a:schemeClr>
                </a:solidFill>
              </a:rPr>
              <a:t>Preliminary analysis</a:t>
            </a:r>
          </a:p>
          <a:p>
            <a:pPr marL="457200" indent="-457200">
              <a:buFont typeface="+mj-lt"/>
              <a:buAutoNum type="arabicPeriod"/>
            </a:pPr>
            <a:r>
              <a:rPr lang="en-US" dirty="0">
                <a:solidFill>
                  <a:schemeClr val="bg2">
                    <a:lumMod val="75000"/>
                  </a:schemeClr>
                </a:solidFill>
              </a:rPr>
              <a:t>Check for and address autocorrelation</a:t>
            </a:r>
          </a:p>
          <a:p>
            <a:pPr marL="457200" indent="-457200">
              <a:buFont typeface="+mj-lt"/>
              <a:buAutoNum type="arabicPeriod"/>
            </a:pPr>
            <a:r>
              <a:rPr lang="en-US" dirty="0"/>
              <a:t>Run the final model and plot the results</a:t>
            </a:r>
          </a:p>
        </p:txBody>
      </p:sp>
    </p:spTree>
    <p:extLst>
      <p:ext uri="{BB962C8B-B14F-4D97-AF65-F5344CB8AC3E}">
        <p14:creationId xmlns:p14="http://schemas.microsoft.com/office/powerpoint/2010/main" val="9650845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the final model</a:t>
            </a:r>
          </a:p>
        </p:txBody>
      </p:sp>
      <p:sp>
        <p:nvSpPr>
          <p:cNvPr id="7" name="Content Placeholder 6"/>
          <p:cNvSpPr>
            <a:spLocks noGrp="1"/>
          </p:cNvSpPr>
          <p:nvPr>
            <p:ph idx="1"/>
          </p:nvPr>
        </p:nvSpPr>
        <p:spPr/>
        <p:txBody>
          <a:bodyPr>
            <a:normAutofit/>
          </a:bodyPr>
          <a:lstStyle/>
          <a:p>
            <a:r>
              <a:rPr lang="en-US" dirty="0"/>
              <a:t>Use function </a:t>
            </a:r>
            <a:r>
              <a:rPr lang="en-US" i="1" dirty="0" err="1"/>
              <a:t>gls</a:t>
            </a:r>
            <a:r>
              <a:rPr lang="en-US" i="1" dirty="0"/>
              <a:t> </a:t>
            </a:r>
            <a:r>
              <a:rPr lang="en-US" dirty="0"/>
              <a:t>(similar specification to </a:t>
            </a:r>
            <a:r>
              <a:rPr lang="en-US" i="1" dirty="0" err="1"/>
              <a:t>lm</a:t>
            </a:r>
            <a:r>
              <a:rPr lang="en-US" dirty="0"/>
              <a:t>)</a:t>
            </a:r>
          </a:p>
          <a:p>
            <a:r>
              <a:rPr lang="en-US" dirty="0"/>
              <a:t>If we wanted to use AR(1), for example:</a:t>
            </a:r>
          </a:p>
        </p:txBody>
      </p:sp>
      <p:sp>
        <p:nvSpPr>
          <p:cNvPr id="3" name="Content Placeholder 2"/>
          <p:cNvSpPr>
            <a:spLocks noGrp="1"/>
          </p:cNvSpPr>
          <p:nvPr>
            <p:ph sz="quarter" idx="13"/>
          </p:nvPr>
        </p:nvSpPr>
        <p:spPr>
          <a:xfrm>
            <a:off x="609600" y="2910018"/>
            <a:ext cx="10972799" cy="2785837"/>
          </a:xfrm>
        </p:spPr>
        <p:txBody>
          <a:bodyPr>
            <a:normAutofit/>
          </a:bodyPr>
          <a:lstStyle/>
          <a:p>
            <a:r>
              <a:rPr lang="en-US" dirty="0">
                <a:solidFill>
                  <a:schemeClr val="accent6">
                    <a:lumMod val="75000"/>
                  </a:schemeClr>
                </a:solidFill>
              </a:rPr>
              <a:t># Fit the GLS regression model with AR(1)</a:t>
            </a:r>
          </a:p>
          <a:p>
            <a:r>
              <a:rPr lang="en-US" dirty="0" err="1"/>
              <a:t>model_final</a:t>
            </a:r>
            <a:r>
              <a:rPr lang="en-US" dirty="0"/>
              <a:t> &lt;- </a:t>
            </a:r>
            <a:r>
              <a:rPr lang="en-US" dirty="0" err="1"/>
              <a:t>gls</a:t>
            </a:r>
            <a:r>
              <a:rPr lang="en-US" dirty="0"/>
              <a:t>(count ~ time + time2,</a:t>
            </a:r>
          </a:p>
          <a:p>
            <a:r>
              <a:rPr lang="en-US" dirty="0"/>
              <a:t>                   data=dataset,</a:t>
            </a:r>
          </a:p>
          <a:p>
            <a:r>
              <a:rPr lang="en-US" dirty="0"/>
              <a:t>                   correlation=</a:t>
            </a:r>
            <a:r>
              <a:rPr lang="en-US" dirty="0" err="1"/>
              <a:t>corARMA</a:t>
            </a:r>
            <a:r>
              <a:rPr lang="en-US" dirty="0"/>
              <a:t>(p=1,form=~time),</a:t>
            </a:r>
          </a:p>
          <a:p>
            <a:r>
              <a:rPr lang="en-US" dirty="0"/>
              <a:t>			 method="ML")</a:t>
            </a:r>
          </a:p>
          <a:p>
            <a:r>
              <a:rPr lang="en-US" dirty="0"/>
              <a:t>summary(</a:t>
            </a:r>
            <a:r>
              <a:rPr lang="en-US" dirty="0" err="1"/>
              <a:t>model_final</a:t>
            </a:r>
            <a:r>
              <a:rPr lang="en-US" dirty="0"/>
              <a:t>)</a:t>
            </a:r>
          </a:p>
        </p:txBody>
      </p:sp>
    </p:spTree>
    <p:extLst>
      <p:ext uri="{BB962C8B-B14F-4D97-AF65-F5344CB8AC3E}">
        <p14:creationId xmlns:p14="http://schemas.microsoft.com/office/powerpoint/2010/main" val="3018948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A15EB-DFD5-B2D6-B3F1-7AAE2C0C0D18}"/>
              </a:ext>
            </a:extLst>
          </p:cNvPr>
          <p:cNvSpPr>
            <a:spLocks noGrp="1"/>
          </p:cNvSpPr>
          <p:nvPr>
            <p:ph type="title"/>
          </p:nvPr>
        </p:nvSpPr>
        <p:spPr/>
        <p:txBody>
          <a:bodyPr/>
          <a:lstStyle/>
          <a:p>
            <a:r>
              <a:rPr lang="en-US" dirty="0"/>
              <a:t>What is linear regression?</a:t>
            </a:r>
          </a:p>
        </p:txBody>
      </p:sp>
      <p:sp>
        <p:nvSpPr>
          <p:cNvPr id="3" name="Content Placeholder 2">
            <a:extLst>
              <a:ext uri="{FF2B5EF4-FFF2-40B4-BE49-F238E27FC236}">
                <a16:creationId xmlns:a16="http://schemas.microsoft.com/office/drawing/2014/main" id="{69498D34-AF6F-EC8E-D73D-BA146654B35C}"/>
              </a:ext>
            </a:extLst>
          </p:cNvPr>
          <p:cNvSpPr>
            <a:spLocks noGrp="1"/>
          </p:cNvSpPr>
          <p:nvPr>
            <p:ph idx="1"/>
          </p:nvPr>
        </p:nvSpPr>
        <p:spPr/>
        <p:txBody>
          <a:bodyPr/>
          <a:lstStyle/>
          <a:p>
            <a:r>
              <a:rPr lang="en-US" dirty="0"/>
              <a:t>Goal: Study relationship between two variables X and Y</a:t>
            </a:r>
          </a:p>
          <a:p>
            <a:r>
              <a:rPr lang="en-US" dirty="0"/>
              <a:t>Regression: Studying relationship between X and Y to predict Y.</a:t>
            </a:r>
          </a:p>
          <a:p>
            <a:pPr lvl="1"/>
            <a:endParaRPr lang="en-US" dirty="0"/>
          </a:p>
          <a:p>
            <a:pPr lvl="1"/>
            <a:endParaRPr lang="en-US" dirty="0"/>
          </a:p>
          <a:p>
            <a:pPr lvl="1"/>
            <a:endParaRPr lang="en-US" dirty="0"/>
          </a:p>
        </p:txBody>
      </p:sp>
      <p:pic>
        <p:nvPicPr>
          <p:cNvPr id="1026" name="Picture 2" descr="GitHub - HarryStevens/d3-regression: Calculate statistical regressions from  two-dimensional data.">
            <a:extLst>
              <a:ext uri="{FF2B5EF4-FFF2-40B4-BE49-F238E27FC236}">
                <a16:creationId xmlns:a16="http://schemas.microsoft.com/office/drawing/2014/main" id="{1CC6457E-876F-73C2-6739-A56C513AF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8621" y="2677405"/>
            <a:ext cx="4459458" cy="2957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903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580FDC-3AC7-F64D-8E75-04D4CA64DDD4}"/>
              </a:ext>
            </a:extLst>
          </p:cNvPr>
          <p:cNvPicPr>
            <a:picLocks noChangeAspect="1"/>
          </p:cNvPicPr>
          <p:nvPr/>
        </p:nvPicPr>
        <p:blipFill>
          <a:blip r:embed="rId2"/>
          <a:stretch>
            <a:fillRect/>
          </a:stretch>
        </p:blipFill>
        <p:spPr>
          <a:xfrm>
            <a:off x="2959615" y="428314"/>
            <a:ext cx="6272770" cy="5074047"/>
          </a:xfrm>
          <a:prstGeom prst="rect">
            <a:avLst/>
          </a:prstGeom>
        </p:spPr>
      </p:pic>
    </p:spTree>
    <p:extLst>
      <p:ext uri="{BB962C8B-B14F-4D97-AF65-F5344CB8AC3E}">
        <p14:creationId xmlns:p14="http://schemas.microsoft.com/office/powerpoint/2010/main" val="40928647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B8FE69-670D-1A49-80AF-39378D9DD4C1}"/>
              </a:ext>
            </a:extLst>
          </p:cNvPr>
          <p:cNvPicPr>
            <a:picLocks noChangeAspect="1"/>
          </p:cNvPicPr>
          <p:nvPr/>
        </p:nvPicPr>
        <p:blipFill>
          <a:blip r:embed="rId2"/>
          <a:stretch>
            <a:fillRect/>
          </a:stretch>
        </p:blipFill>
        <p:spPr>
          <a:xfrm>
            <a:off x="696783" y="0"/>
            <a:ext cx="10529349" cy="5980670"/>
          </a:xfrm>
          <a:prstGeom prst="rect">
            <a:avLst/>
          </a:prstGeom>
        </p:spPr>
      </p:pic>
    </p:spTree>
    <p:extLst>
      <p:ext uri="{BB962C8B-B14F-4D97-AF65-F5344CB8AC3E}">
        <p14:creationId xmlns:p14="http://schemas.microsoft.com/office/powerpoint/2010/main" val="11327234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1DC51-D58D-4ED3-98DE-9546685CF4AA}"/>
              </a:ext>
            </a:extLst>
          </p:cNvPr>
          <p:cNvSpPr>
            <a:spLocks noGrp="1"/>
          </p:cNvSpPr>
          <p:nvPr>
            <p:ph type="title"/>
          </p:nvPr>
        </p:nvSpPr>
        <p:spPr/>
        <p:txBody>
          <a:bodyPr/>
          <a:lstStyle/>
          <a:p>
            <a:r>
              <a:rPr lang="en-US" dirty="0"/>
              <a:t>Next week...</a:t>
            </a:r>
          </a:p>
        </p:txBody>
      </p:sp>
      <p:sp>
        <p:nvSpPr>
          <p:cNvPr id="5" name="Content Placeholder 4">
            <a:extLst>
              <a:ext uri="{FF2B5EF4-FFF2-40B4-BE49-F238E27FC236}">
                <a16:creationId xmlns:a16="http://schemas.microsoft.com/office/drawing/2014/main" id="{E9BA807D-5681-473E-8240-54AE0F9A72B5}"/>
              </a:ext>
            </a:extLst>
          </p:cNvPr>
          <p:cNvSpPr>
            <a:spLocks noGrp="1"/>
          </p:cNvSpPr>
          <p:nvPr>
            <p:ph idx="1"/>
          </p:nvPr>
        </p:nvSpPr>
        <p:spPr/>
        <p:txBody>
          <a:bodyPr/>
          <a:lstStyle/>
          <a:p>
            <a:pPr marL="457200" indent="-457200">
              <a:buFont typeface="+mj-lt"/>
              <a:buAutoNum type="arabicPeriod"/>
            </a:pPr>
            <a:r>
              <a:rPr lang="en-US" dirty="0"/>
              <a:t>Seasonality</a:t>
            </a:r>
          </a:p>
          <a:p>
            <a:pPr marL="457200" indent="-457200">
              <a:buFont typeface="+mj-lt"/>
              <a:buAutoNum type="arabicPeriod"/>
            </a:pPr>
            <a:r>
              <a:rPr lang="en-US" dirty="0"/>
              <a:t>Predictions</a:t>
            </a:r>
          </a:p>
          <a:p>
            <a:pPr marL="457200" indent="-457200">
              <a:buFont typeface="+mj-lt"/>
              <a:buAutoNum type="arabicPeriod"/>
            </a:pPr>
            <a:r>
              <a:rPr lang="en-US" dirty="0"/>
              <a:t>Syndromic surveillance models</a:t>
            </a:r>
          </a:p>
        </p:txBody>
      </p:sp>
    </p:spTree>
    <p:extLst>
      <p:ext uri="{BB962C8B-B14F-4D97-AF65-F5344CB8AC3E}">
        <p14:creationId xmlns:p14="http://schemas.microsoft.com/office/powerpoint/2010/main" val="3879277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CC511-FD54-EC40-781A-F5B8FF097111}"/>
              </a:ext>
            </a:extLst>
          </p:cNvPr>
          <p:cNvSpPr>
            <a:spLocks noGrp="1"/>
          </p:cNvSpPr>
          <p:nvPr>
            <p:ph type="title"/>
          </p:nvPr>
        </p:nvSpPr>
        <p:spPr/>
        <p:txBody>
          <a:bodyPr/>
          <a:lstStyle/>
          <a:p>
            <a:r>
              <a:rPr lang="en-US" dirty="0"/>
              <a:t>Simple Linear Regression</a:t>
            </a:r>
          </a:p>
        </p:txBody>
      </p:sp>
      <p:pic>
        <p:nvPicPr>
          <p:cNvPr id="5" name="Content Placeholder 4">
            <a:extLst>
              <a:ext uri="{FF2B5EF4-FFF2-40B4-BE49-F238E27FC236}">
                <a16:creationId xmlns:a16="http://schemas.microsoft.com/office/drawing/2014/main" id="{F48390AC-2F9C-2CDA-1941-FBE7B811F8A1}"/>
              </a:ext>
            </a:extLst>
          </p:cNvPr>
          <p:cNvPicPr>
            <a:picLocks noGrp="1" noChangeAspect="1"/>
          </p:cNvPicPr>
          <p:nvPr>
            <p:ph idx="1"/>
          </p:nvPr>
        </p:nvPicPr>
        <p:blipFill>
          <a:blip r:embed="rId2"/>
          <a:stretch>
            <a:fillRect/>
          </a:stretch>
        </p:blipFill>
        <p:spPr>
          <a:xfrm>
            <a:off x="4309352" y="2927669"/>
            <a:ext cx="6304607" cy="2577471"/>
          </a:xfrm>
        </p:spPr>
      </p:pic>
      <p:sp>
        <p:nvSpPr>
          <p:cNvPr id="6" name="TextBox 5">
            <a:extLst>
              <a:ext uri="{FF2B5EF4-FFF2-40B4-BE49-F238E27FC236}">
                <a16:creationId xmlns:a16="http://schemas.microsoft.com/office/drawing/2014/main" id="{085D1960-F6F9-6D08-901E-7604472258CE}"/>
              </a:ext>
            </a:extLst>
          </p:cNvPr>
          <p:cNvSpPr txBox="1"/>
          <p:nvPr/>
        </p:nvSpPr>
        <p:spPr>
          <a:xfrm>
            <a:off x="838200" y="5529459"/>
            <a:ext cx="8581773" cy="307777"/>
          </a:xfrm>
          <a:prstGeom prst="rect">
            <a:avLst/>
          </a:prstGeom>
          <a:noFill/>
        </p:spPr>
        <p:txBody>
          <a:bodyPr wrap="none" rtlCol="0">
            <a:spAutoFit/>
          </a:bodyPr>
          <a:lstStyle/>
          <a:p>
            <a:r>
              <a:rPr lang="en-US" sz="1400" dirty="0"/>
              <a:t>https://pub.towardsai.net/machine-learning-the-first-step-is-to-understand-simple-linear-regression-30dde8b4739</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D890FBD-6028-44B9-6C7A-D2EA586424FF}"/>
                  </a:ext>
                </a:extLst>
              </p:cNvPr>
              <p:cNvSpPr txBox="1"/>
              <p:nvPr/>
            </p:nvSpPr>
            <p:spPr>
              <a:xfrm>
                <a:off x="627432" y="2142020"/>
                <a:ext cx="7329793" cy="1938992"/>
              </a:xfrm>
              <a:prstGeom prst="rect">
                <a:avLst/>
              </a:prstGeom>
              <a:noFill/>
            </p:spPr>
            <p:txBody>
              <a:bodyPr wrap="square">
                <a:spAutoFit/>
              </a:bodyPr>
              <a:lstStyle/>
              <a:p>
                <a:pPr marL="285750" indent="-285750">
                  <a:buFont typeface="Arial" panose="020B0604020202020204" pitchFamily="34" charset="0"/>
                  <a:buChar char="•"/>
                </a:pPr>
                <a:r>
                  <a:rPr lang="en-US" sz="2400" dirty="0"/>
                  <a:t>X = independent variable or covariate or predictor</a:t>
                </a:r>
              </a:p>
              <a:p>
                <a:pPr marL="285750" indent="-285750">
                  <a:buFont typeface="Arial" panose="020B0604020202020204" pitchFamily="34" charset="0"/>
                  <a:buChar char="•"/>
                </a:pPr>
                <a:r>
                  <a:rPr lang="en-US" sz="2400" dirty="0"/>
                  <a:t>Y = dependent variable or outcome </a:t>
                </a:r>
              </a:p>
              <a:p>
                <a:pPr marL="285750" indent="-28575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0</m:t>
                        </m:r>
                      </m:sub>
                    </m:sSub>
                  </m:oMath>
                </a14:m>
                <a:r>
                  <a:rPr lang="en-US" sz="2400" dirty="0"/>
                  <a:t>: y-intercept</a:t>
                </a:r>
              </a:p>
              <a:p>
                <a:pPr marL="285750" indent="-28575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oMath>
                </a14:m>
                <a:r>
                  <a:rPr lang="en-US" sz="2400" dirty="0"/>
                  <a:t>: slope of the line</a:t>
                </a:r>
              </a:p>
              <a:p>
                <a:pPr marL="285750" indent="-28575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𝜖</m:t>
                    </m:r>
                  </m:oMath>
                </a14:m>
                <a:r>
                  <a:rPr lang="en-US" sz="2400" dirty="0"/>
                  <a:t>: error variable</a:t>
                </a:r>
              </a:p>
            </p:txBody>
          </p:sp>
        </mc:Choice>
        <mc:Fallback>
          <p:sp>
            <p:nvSpPr>
              <p:cNvPr id="8" name="TextBox 7">
                <a:extLst>
                  <a:ext uri="{FF2B5EF4-FFF2-40B4-BE49-F238E27FC236}">
                    <a16:creationId xmlns:a16="http://schemas.microsoft.com/office/drawing/2014/main" id="{CD890FBD-6028-44B9-6C7A-D2EA586424FF}"/>
                  </a:ext>
                </a:extLst>
              </p:cNvPr>
              <p:cNvSpPr txBox="1">
                <a:spLocks noRot="1" noChangeAspect="1" noMove="1" noResize="1" noEditPoints="1" noAdjustHandles="1" noChangeArrowheads="1" noChangeShapeType="1" noTextEdit="1"/>
              </p:cNvSpPr>
              <p:nvPr/>
            </p:nvSpPr>
            <p:spPr>
              <a:xfrm>
                <a:off x="627432" y="2142020"/>
                <a:ext cx="7329793" cy="1938992"/>
              </a:xfrm>
              <a:prstGeom prst="rect">
                <a:avLst/>
              </a:prstGeom>
              <a:blipFill>
                <a:blip r:embed="rId3"/>
                <a:stretch>
                  <a:fillRect l="-1165" t="-2516" b="-6289"/>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FDAF53D-853C-0875-CA13-FAC842609107}"/>
              </a:ext>
            </a:extLst>
          </p:cNvPr>
          <p:cNvPicPr>
            <a:picLocks noChangeAspect="1"/>
          </p:cNvPicPr>
          <p:nvPr/>
        </p:nvPicPr>
        <p:blipFill>
          <a:blip r:embed="rId4"/>
          <a:stretch>
            <a:fillRect/>
          </a:stretch>
        </p:blipFill>
        <p:spPr>
          <a:xfrm>
            <a:off x="3853754" y="1432270"/>
            <a:ext cx="3607901" cy="731852"/>
          </a:xfrm>
          <a:prstGeom prst="rect">
            <a:avLst/>
          </a:prstGeom>
        </p:spPr>
      </p:pic>
    </p:spTree>
    <p:extLst>
      <p:ext uri="{BB962C8B-B14F-4D97-AF65-F5344CB8AC3E}">
        <p14:creationId xmlns:p14="http://schemas.microsoft.com/office/powerpoint/2010/main" val="2157303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013C5-1031-EAC3-DA31-EFB8BD558977}"/>
              </a:ext>
            </a:extLst>
          </p:cNvPr>
          <p:cNvSpPr>
            <a:spLocks noGrp="1"/>
          </p:cNvSpPr>
          <p:nvPr>
            <p:ph type="title"/>
          </p:nvPr>
        </p:nvSpPr>
        <p:spPr/>
        <p:txBody>
          <a:bodyPr/>
          <a:lstStyle/>
          <a:p>
            <a:r>
              <a:rPr lang="en-US" dirty="0"/>
              <a:t>What is a time series?</a:t>
            </a:r>
          </a:p>
        </p:txBody>
      </p:sp>
      <p:sp>
        <p:nvSpPr>
          <p:cNvPr id="3" name="Content Placeholder 2">
            <a:extLst>
              <a:ext uri="{FF2B5EF4-FFF2-40B4-BE49-F238E27FC236}">
                <a16:creationId xmlns:a16="http://schemas.microsoft.com/office/drawing/2014/main" id="{343A9080-DA8B-0061-7DC8-5AE9B9FA0A6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1148787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710</TotalTime>
  <Words>2320</Words>
  <Application>Microsoft Office PowerPoint</Application>
  <PresentationFormat>Widescreen</PresentationFormat>
  <Paragraphs>387</Paragraphs>
  <Slides>72</Slides>
  <Notes>40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72</vt:i4>
      </vt:variant>
    </vt:vector>
  </HeadingPairs>
  <TitlesOfParts>
    <vt:vector size="81" baseType="lpstr">
      <vt:lpstr>Arial</vt:lpstr>
      <vt:lpstr>Calibri</vt:lpstr>
      <vt:lpstr>Cambria Math</vt:lpstr>
      <vt:lpstr>Courier</vt:lpstr>
      <vt:lpstr>Georgia</vt:lpstr>
      <vt:lpstr>Helvetica</vt:lpstr>
      <vt:lpstr>Times New Roman</vt:lpstr>
      <vt:lpstr>1_Office Theme</vt:lpstr>
      <vt:lpstr>Equation</vt:lpstr>
      <vt:lpstr>Fitting time series models</vt:lpstr>
      <vt:lpstr>Review of Yesterday</vt:lpstr>
      <vt:lpstr>How can we leverage routinely collected data to improve COVID-19 response?</vt:lpstr>
      <vt:lpstr>COVID-19 syndromic surveillance</vt:lpstr>
      <vt:lpstr>Goals of this training - today</vt:lpstr>
      <vt:lpstr>Teaching Objectives</vt:lpstr>
      <vt:lpstr>What is linear regression?</vt:lpstr>
      <vt:lpstr>Simple Linear Regression</vt:lpstr>
      <vt:lpstr>What is a time series?</vt:lpstr>
      <vt:lpstr>What is a time series?</vt:lpstr>
      <vt:lpstr>Steps we will cover</vt:lpstr>
      <vt:lpstr>Step 1: Setup Data</vt:lpstr>
      <vt:lpstr>Data Setup</vt:lpstr>
      <vt:lpstr>PowerPoint Presentation</vt:lpstr>
      <vt:lpstr>Step 2: Visually Inspect Data</vt:lpstr>
      <vt:lpstr>Visually Inspect Data</vt:lpstr>
      <vt:lpstr>PowerPoint Presentation</vt:lpstr>
      <vt:lpstr>What trends do we see here?</vt:lpstr>
      <vt:lpstr>Step 3: Preliminary Analysis</vt:lpstr>
      <vt:lpstr>Where we are now</vt:lpstr>
      <vt:lpstr>Preliminary analysis</vt:lpstr>
      <vt:lpstr>Intercept-only Model</vt:lpstr>
      <vt:lpstr>PowerPoint Presentation</vt:lpstr>
      <vt:lpstr>PowerPoint Presentation</vt:lpstr>
      <vt:lpstr>PowerPoint Presentation</vt:lpstr>
      <vt:lpstr>PowerPoint Presentation</vt:lpstr>
      <vt:lpstr>Intercept and Time Model</vt:lpstr>
      <vt:lpstr>PowerPoint Presentation</vt:lpstr>
      <vt:lpstr>PowerPoint Presentation</vt:lpstr>
      <vt:lpstr>PowerPoint Presentation</vt:lpstr>
      <vt:lpstr>Intercept and Time Model</vt:lpstr>
      <vt:lpstr>PowerPoint Presentation</vt:lpstr>
      <vt:lpstr>PowerPoint Presentation</vt:lpstr>
      <vt:lpstr>PowerPoint Presentation</vt:lpstr>
      <vt:lpstr>Seasonality and time trends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4: Autocorrelation</vt:lpstr>
      <vt:lpstr>What is autocorrelation?</vt:lpstr>
      <vt:lpstr>Autoregression</vt:lpstr>
      <vt:lpstr>Moving Average</vt:lpstr>
      <vt:lpstr>Methods to Check Autocorrelation</vt:lpstr>
      <vt:lpstr>Durbin-Watson test</vt:lpstr>
      <vt:lpstr>PowerPoint Presentation</vt:lpstr>
      <vt:lpstr>Residual plot</vt:lpstr>
      <vt:lpstr>PowerPoint Presentation</vt:lpstr>
      <vt:lpstr>Autocorrelation plots</vt:lpstr>
      <vt:lpstr>PowerPoint Presentation</vt:lpstr>
      <vt:lpstr>Examples of Exponential Decay</vt:lpstr>
      <vt:lpstr>Examples of Significant Lags</vt:lpstr>
      <vt:lpstr>PowerPoint Presentation</vt:lpstr>
      <vt:lpstr>PowerPoint Presentation</vt:lpstr>
      <vt:lpstr>PowerPoint Presentation</vt:lpstr>
      <vt:lpstr>Producing ACF/PACF plots</vt:lpstr>
      <vt:lpstr>PowerPoint Presentation</vt:lpstr>
      <vt:lpstr>Step 5: Run the Final Model</vt:lpstr>
      <vt:lpstr>Where we are now</vt:lpstr>
      <vt:lpstr>Running the final model</vt:lpstr>
      <vt:lpstr>PowerPoint Presentation</vt:lpstr>
      <vt:lpstr>PowerPoint Presentation</vt:lpstr>
      <vt:lpstr>Next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Audrey Mercadante</dc:creator>
  <cp:lastModifiedBy>Link, Nick</cp:lastModifiedBy>
  <cp:revision>72</cp:revision>
  <dcterms:created xsi:type="dcterms:W3CDTF">2019-03-28T20:29:47Z</dcterms:created>
  <dcterms:modified xsi:type="dcterms:W3CDTF">2024-12-04T22:08:22Z</dcterms:modified>
</cp:coreProperties>
</file>